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80" r:id="rId21"/>
    <p:sldId id="281" r:id="rId22"/>
    <p:sldId id="282" r:id="rId23"/>
    <p:sldId id="284" r:id="rId24"/>
    <p:sldId id="289" r:id="rId25"/>
    <p:sldId id="290" r:id="rId26"/>
    <p:sldId id="293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/>
    <p:restoredTop sz="82999"/>
  </p:normalViewPr>
  <p:slideViewPr>
    <p:cSldViewPr snapToGrid="0" snapToObjects="1">
      <p:cViewPr>
        <p:scale>
          <a:sx n="87" d="100"/>
          <a:sy n="87" d="100"/>
        </p:scale>
        <p:origin x="1848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52891999999999995"/>
          <c:y val="4.8706800000000001E-2"/>
          <c:w val="0.456011"/>
          <c:h val="0.870121000000000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Survey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 Brahmin</c:v>
                </c:pt>
                <c:pt idx="1">
                  <c:v>Other Forward Castes (OFC)</c:v>
                </c:pt>
                <c:pt idx="2">
                  <c:v>Other Backward Castes (OBC)</c:v>
                </c:pt>
                <c:pt idx="3">
                  <c:v>Scheduled Castes (SC)</c:v>
                </c:pt>
                <c:pt idx="4">
                  <c:v>Scheduled Tribes (ST)</c:v>
                </c:pt>
                <c:pt idx="5">
                  <c:v>Intercaste</c:v>
                </c:pt>
                <c:pt idx="6">
                  <c:v>Other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5.2</c:v>
                </c:pt>
                <c:pt idx="1">
                  <c:v>22.9</c:v>
                </c:pt>
                <c:pt idx="2">
                  <c:v>40.5</c:v>
                </c:pt>
                <c:pt idx="3">
                  <c:v>21.2</c:v>
                </c:pt>
                <c:pt idx="4">
                  <c:v>8.6</c:v>
                </c:pt>
                <c:pt idx="5">
                  <c:v>0</c:v>
                </c:pt>
                <c:pt idx="6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0-D745-874B-C5A1713F28C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Dataset</c:v>
                </c:pt>
              </c:strCache>
            </c:strRef>
          </c:tx>
          <c:spPr>
            <a:solidFill>
              <a:srgbClr val="945200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 Brahmin</c:v>
                </c:pt>
                <c:pt idx="1">
                  <c:v>Other Forward Castes (OFC)</c:v>
                </c:pt>
                <c:pt idx="2">
                  <c:v>Other Backward Castes (OBC)</c:v>
                </c:pt>
                <c:pt idx="3">
                  <c:v>Scheduled Castes (SC)</c:v>
                </c:pt>
                <c:pt idx="4">
                  <c:v>Scheduled Tribes (ST)</c:v>
                </c:pt>
                <c:pt idx="5">
                  <c:v>Intercaste</c:v>
                </c:pt>
                <c:pt idx="6">
                  <c:v>Other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16.16</c:v>
                </c:pt>
                <c:pt idx="1">
                  <c:v>27.4</c:v>
                </c:pt>
                <c:pt idx="2">
                  <c:v>39.4</c:v>
                </c:pt>
                <c:pt idx="3">
                  <c:v>10.8</c:v>
                </c:pt>
                <c:pt idx="4">
                  <c:v>1.75</c:v>
                </c:pt>
                <c:pt idx="5">
                  <c:v>0.17</c:v>
                </c:pt>
                <c:pt idx="6">
                  <c:v>3.83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0-D745-874B-C5A1713F2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8732000000000004"/>
          <c:y val="0.68178700000000003"/>
          <c:w val="0.29035"/>
          <c:h val="0.17273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Male self-posted profiles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age, male, large city - proxy urbanity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9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7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47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8" name="Shape 5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find that US based Diaspora are significantly less open than their Indian counterparts.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5041900"/>
            <a:ext cx="10464800" cy="29400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buSzPct val="100000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equalitylabs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mailto:arajades@umich.edu" TargetMode="Externa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1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mart, Responsible, and Upper Caste Only:  Understanding Caste Attitudes through Large-Scale Analysis of Matrimonial Profiles"/>
          <p:cNvSpPr txBox="1">
            <a:spLocks noGrp="1"/>
          </p:cNvSpPr>
          <p:nvPr>
            <p:ph type="title"/>
          </p:nvPr>
        </p:nvSpPr>
        <p:spPr>
          <a:xfrm>
            <a:off x="809244" y="719882"/>
            <a:ext cx="11866321" cy="2763525"/>
          </a:xfrm>
          <a:prstGeom prst="rect">
            <a:avLst/>
          </a:prstGeom>
        </p:spPr>
        <p:txBody>
          <a:bodyPr/>
          <a:lstStyle/>
          <a:p>
            <a:pPr defTabSz="332993">
              <a:defRPr sz="4560"/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Smart, Responsible, and Upper Caste Only</a:t>
            </a:r>
            <a:r>
              <a:t>: </a:t>
            </a:r>
            <a:br/>
            <a:r>
              <a:t>Understanding Caste Attitudes through Large-Scale Analysis of Matrimonial Profiles</a:t>
            </a:r>
          </a:p>
        </p:txBody>
      </p:sp>
      <p:pic>
        <p:nvPicPr>
          <p:cNvPr id="147" name="david_jurgens.jpeg" descr="david_jurgen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07" y="4271596"/>
            <a:ext cx="2193022" cy="265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RamaswamiMahalingam.jpg" descr="RamaswamiMahaling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89" y="4271596"/>
            <a:ext cx="2193022" cy="265820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Ashwin…"/>
          <p:cNvSpPr txBox="1"/>
          <p:nvPr/>
        </p:nvSpPr>
        <p:spPr>
          <a:xfrm>
            <a:off x="1531554" y="6918008"/>
            <a:ext cx="188153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Ashwin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Rajadesingan</a:t>
            </a:r>
          </a:p>
        </p:txBody>
      </p:sp>
      <p:sp>
        <p:nvSpPr>
          <p:cNvPr id="150" name="Ram…"/>
          <p:cNvSpPr txBox="1"/>
          <p:nvPr/>
        </p:nvSpPr>
        <p:spPr>
          <a:xfrm>
            <a:off x="5651093" y="6918008"/>
            <a:ext cx="170261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Ram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Mahalingam</a:t>
            </a:r>
          </a:p>
        </p:txBody>
      </p:sp>
      <p:sp>
        <p:nvSpPr>
          <p:cNvPr id="151" name="David…"/>
          <p:cNvSpPr txBox="1"/>
          <p:nvPr/>
        </p:nvSpPr>
        <p:spPr>
          <a:xfrm>
            <a:off x="9935349" y="6918008"/>
            <a:ext cx="11643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David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Jurgens</a:t>
            </a:r>
          </a:p>
        </p:txBody>
      </p:sp>
      <p:pic>
        <p:nvPicPr>
          <p:cNvPr id="152" name="IMG_20180824_155601(1)(1).jpg" descr="IMG_20180824_155601(1)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47" y="4271596"/>
            <a:ext cx="2222946" cy="265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66" y="7964172"/>
            <a:ext cx="1313669" cy="131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486" y="7964172"/>
            <a:ext cx="1313669" cy="131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540" y="7964172"/>
            <a:ext cx="1313669" cy="131366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 advTm="1597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thical consider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Ethical considerations</a:t>
            </a:r>
          </a:p>
        </p:txBody>
      </p:sp>
      <p:sp>
        <p:nvSpPr>
          <p:cNvPr id="232" name="Public or Privat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Risk-Benefit Analysis</a:t>
            </a:r>
          </a:p>
          <a:p>
            <a:pPr lvl="1"/>
            <a:r>
              <a:rPr lang="en-US" dirty="0"/>
              <a:t>Public or private data</a:t>
            </a:r>
          </a:p>
          <a:p>
            <a:pPr lvl="1"/>
            <a:r>
              <a:rPr dirty="0"/>
              <a:t>Contextual expectation of privacy</a:t>
            </a:r>
          </a:p>
          <a:p>
            <a:pPr lvl="1"/>
            <a:r>
              <a:rPr dirty="0"/>
              <a:t>Data </a:t>
            </a:r>
            <a:r>
              <a:rPr lang="en-US" dirty="0"/>
              <a:t>p</a:t>
            </a:r>
            <a:r>
              <a:rPr dirty="0"/>
              <a:t>rivacy and </a:t>
            </a:r>
            <a:r>
              <a:rPr lang="en-US" dirty="0"/>
              <a:t>p</a:t>
            </a:r>
            <a:r>
              <a:rPr dirty="0"/>
              <a:t>rotection</a:t>
            </a:r>
          </a:p>
        </p:txBody>
      </p:sp>
      <p:sp>
        <p:nvSpPr>
          <p:cNvPr id="233" name="Slide Number"/>
          <p:cNvSpPr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 advTm="11755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313K matrimonial profi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313K matrimonial profiles</a:t>
            </a:r>
          </a:p>
        </p:txBody>
      </p:sp>
      <p:graphicFrame>
        <p:nvGraphicFramePr>
          <p:cNvPr id="256" name="Table"/>
          <p:cNvGraphicFramePr/>
          <p:nvPr/>
        </p:nvGraphicFramePr>
        <p:xfrm>
          <a:off x="2478155" y="3341726"/>
          <a:ext cx="8048488" cy="479734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149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0376">
                <a:tc>
                  <a:txBody>
                    <a:bodyPr/>
                    <a:lstStyle/>
                    <a:p>
                      <a:pPr defTabSz="914400">
                        <a:defRPr sz="2800" b="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Self-posted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Family-posted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11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6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Male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r>
                        <a:t>175,611 </a:t>
                      </a:r>
                      <a:r>
                        <a:rPr>
                          <a:solidFill>
                            <a:srgbClr val="919191"/>
                          </a:solidFill>
                        </a:rPr>
                        <a:t>(56.0%)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r>
                        <a:t>50,245 </a:t>
                      </a:r>
                      <a:r>
                        <a:rPr>
                          <a:solidFill>
                            <a:srgbClr val="929292"/>
                          </a:solidFill>
                        </a:rPr>
                        <a:t>(16.0%)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36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Female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r>
                        <a:t>39,039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(12.5%)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r>
                        <a:t>48,413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(15.5%)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 advTm="19385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igher-status castes are slightly overrepresented on Shaadi"/>
          <p:cNvSpPr txBox="1">
            <a:spLocks noGrp="1"/>
          </p:cNvSpPr>
          <p:nvPr>
            <p:ph type="title"/>
          </p:nvPr>
        </p:nvSpPr>
        <p:spPr>
          <a:xfrm>
            <a:off x="952500" y="64430"/>
            <a:ext cx="11099800" cy="148305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2993">
              <a:defRPr sz="4560"/>
            </a:lvl1pPr>
          </a:lstStyle>
          <a:p>
            <a:r>
              <a:t>Higher-status castes are slightly overrepresented on Shaadi</a:t>
            </a:r>
          </a:p>
        </p:txBody>
      </p:sp>
      <p:graphicFrame>
        <p:nvGraphicFramePr>
          <p:cNvPr id="262" name="2D Bar Chart"/>
          <p:cNvGraphicFramePr/>
          <p:nvPr>
            <p:extLst>
              <p:ext uri="{D42A27DB-BD31-4B8C-83A1-F6EECF244321}">
                <p14:modId xmlns:p14="http://schemas.microsoft.com/office/powerpoint/2010/main" val="255792166"/>
              </p:ext>
            </p:extLst>
          </p:nvPr>
        </p:nvGraphicFramePr>
        <p:xfrm>
          <a:off x="581201" y="1717485"/>
          <a:ext cx="11835623" cy="687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3" name="Percent of profiles by caste group, comparing dataset to IHDS"/>
          <p:cNvSpPr txBox="1"/>
          <p:nvPr/>
        </p:nvSpPr>
        <p:spPr>
          <a:xfrm>
            <a:off x="2169338" y="8832747"/>
            <a:ext cx="92302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Percent of profiles by caste group, comparing dataset to IHDS </a:t>
            </a:r>
          </a:p>
        </p:txBody>
      </p:sp>
      <p:sp>
        <p:nvSpPr>
          <p:cNvPr id="264" name="(Indian Human Development Survey)"/>
          <p:cNvSpPr txBox="1"/>
          <p:nvPr/>
        </p:nvSpPr>
        <p:spPr>
          <a:xfrm>
            <a:off x="7286405" y="9248272"/>
            <a:ext cx="508284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(Indian Human Development Survey)</a:t>
            </a:r>
          </a:p>
        </p:txBody>
      </p:sp>
      <p:pic>
        <p:nvPicPr>
          <p:cNvPr id="265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8434" y="3971656"/>
            <a:ext cx="3825627" cy="396241"/>
          </a:xfrm>
          <a:prstGeom prst="rect">
            <a:avLst/>
          </a:prstGeom>
        </p:spPr>
      </p:pic>
      <p:sp>
        <p:nvSpPr>
          <p:cNvPr id="267" name="Caste hierarchy"/>
          <p:cNvSpPr txBox="1"/>
          <p:nvPr/>
        </p:nvSpPr>
        <p:spPr>
          <a:xfrm>
            <a:off x="31887" y="1795903"/>
            <a:ext cx="240060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Caste hierarchy</a:t>
            </a:r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 advTm="1407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search Qu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</a:p>
        </p:txBody>
      </p:sp>
      <p:pic>
        <p:nvPicPr>
          <p:cNvPr id="273" name="1280px-Ring_ceremony,_Indian_Hindu_wedding.jpg" descr="1280px-Ring_ceremony,_Indian_Hindu_wed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" y="3724280"/>
            <a:ext cx="3081213" cy="463866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Rectangle"/>
          <p:cNvSpPr/>
          <p:nvPr/>
        </p:nvSpPr>
        <p:spPr>
          <a:xfrm>
            <a:off x="4109813" y="4918331"/>
            <a:ext cx="8539393" cy="3594489"/>
          </a:xfrm>
          <a:prstGeom prst="rect">
            <a:avLst/>
          </a:prstGeom>
          <a:solidFill>
            <a:srgbClr val="FFFFFF">
              <a:alpha val="731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77" name="RQ1: Are there differences in openness to intercaste marriage when individuals choose their spouse, as opposed to their family?…"/>
          <p:cNvSpPr txBox="1">
            <a:spLocks noGrp="1"/>
          </p:cNvSpPr>
          <p:nvPr>
            <p:ph type="body" sz="half" idx="1"/>
          </p:nvPr>
        </p:nvSpPr>
        <p:spPr>
          <a:xfrm>
            <a:off x="4362315" y="3362621"/>
            <a:ext cx="8416307" cy="5924264"/>
          </a:xfrm>
          <a:prstGeom prst="rect">
            <a:avLst/>
          </a:prstGeom>
        </p:spPr>
        <p:txBody>
          <a:bodyPr/>
          <a:lstStyle/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RQ1</a:t>
            </a:r>
            <a:r>
              <a:rPr dirty="0"/>
              <a:t>: </a:t>
            </a:r>
            <a:r>
              <a:rPr lang="en-US" dirty="0"/>
              <a:t>Are there differences in openness to </a:t>
            </a:r>
            <a:r>
              <a:rPr lang="en-US" dirty="0" err="1"/>
              <a:t>intercaste</a:t>
            </a:r>
            <a:r>
              <a:rPr lang="en-US" dirty="0"/>
              <a:t> marriage when individuals have more agency in choosing their spouse?</a:t>
            </a:r>
          </a:p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endParaRPr dirty="0"/>
          </a:p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RQ2</a:t>
            </a:r>
            <a:r>
              <a:rPr dirty="0"/>
              <a:t>: If not caste, what attributes do individuals who are open to </a:t>
            </a:r>
            <a:r>
              <a:rPr dirty="0" err="1"/>
              <a:t>intercaste</a:t>
            </a:r>
            <a:r>
              <a:rPr dirty="0"/>
              <a:t> marriage prefer in a spouse?</a:t>
            </a:r>
          </a:p>
        </p:txBody>
      </p:sp>
      <p:sp>
        <p:nvSpPr>
          <p:cNvPr id="278" name="Rectangle"/>
          <p:cNvSpPr/>
          <p:nvPr/>
        </p:nvSpPr>
        <p:spPr>
          <a:xfrm>
            <a:off x="4051994" y="6548527"/>
            <a:ext cx="8655031" cy="2263986"/>
          </a:xfrm>
          <a:prstGeom prst="rect">
            <a:avLst/>
          </a:prstGeom>
          <a:solidFill>
            <a:srgbClr val="FFFFFF">
              <a:alpha val="9058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kunjan detroja [CC BY-SA 2.0 (https://creativecommons.org/licenses/by-sa/2.0)]">
            <a:extLst>
              <a:ext uri="{FF2B5EF4-FFF2-40B4-BE49-F238E27FC236}">
                <a16:creationId xmlns:a16="http://schemas.microsoft.com/office/drawing/2014/main" id="{49177B51-01DA-7C40-867B-80727F57451B}"/>
              </a:ext>
            </a:extLst>
          </p:cNvPr>
          <p:cNvSpPr txBox="1"/>
          <p:nvPr/>
        </p:nvSpPr>
        <p:spPr>
          <a:xfrm>
            <a:off x="6602059" y="9382382"/>
            <a:ext cx="6448604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>
                <a:solidFill>
                  <a:srgbClr val="5E5E5E"/>
                </a:solidFill>
              </a:defRPr>
            </a:lvl1pPr>
          </a:lstStyle>
          <a:p>
            <a:r>
              <a:rPr dirty="0" err="1"/>
              <a:t>kunjan</a:t>
            </a:r>
            <a:r>
              <a:rPr dirty="0"/>
              <a:t> </a:t>
            </a:r>
            <a:r>
              <a:rPr dirty="0" err="1"/>
              <a:t>detroja</a:t>
            </a:r>
            <a:r>
              <a:rPr dirty="0"/>
              <a:t> [CC BY-SA 2.0 (https://</a:t>
            </a:r>
            <a:r>
              <a:rPr dirty="0" err="1"/>
              <a:t>creativecommons.org</a:t>
            </a:r>
            <a:r>
              <a:rPr dirty="0"/>
              <a:t>/licenses/by-</a:t>
            </a:r>
            <a:r>
              <a:rPr dirty="0" err="1"/>
              <a:t>sa</a:t>
            </a:r>
            <a:r>
              <a:rPr dirty="0"/>
              <a:t>/2.0)]</a:t>
            </a:r>
          </a:p>
        </p:txBody>
      </p:sp>
    </p:spTree>
  </p:cSld>
  <p:clrMapOvr>
    <a:masterClrMapping/>
  </p:clrMapOvr>
  <p:transition spd="med" advTm="13766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mpare family-posted profiles to self-posted profiles through match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r>
              <a:t>Compare family-posted profiles to self-posted profiles through matching</a:t>
            </a:r>
          </a:p>
        </p:txBody>
      </p:sp>
      <p:sp>
        <p:nvSpPr>
          <p:cNvPr id="283" name="🧑🏽"/>
          <p:cNvSpPr txBox="1"/>
          <p:nvPr/>
        </p:nvSpPr>
        <p:spPr>
          <a:xfrm>
            <a:off x="8933415" y="4159250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🧑🏽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2534805" y="2589689"/>
            <a:ext cx="1130301" cy="2979050"/>
            <a:chOff x="567043" y="-89073"/>
            <a:chExt cx="1130300" cy="2979048"/>
          </a:xfrm>
        </p:grpSpPr>
        <p:sp>
          <p:nvSpPr>
            <p:cNvPr id="284" name="🧑🏽"/>
            <p:cNvSpPr txBox="1"/>
            <p:nvPr/>
          </p:nvSpPr>
          <p:spPr>
            <a:xfrm>
              <a:off x="567043" y="1454874"/>
              <a:ext cx="1130301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8000" b="0">
                  <a:latin typeface="Apple Color Emoji"/>
                  <a:ea typeface="Apple Color Emoji"/>
                  <a:cs typeface="Apple Color Emoji"/>
                  <a:sym typeface="Apple Color Emoji"/>
                </a:defRPr>
              </a:lvl1pPr>
            </a:lstStyle>
            <a:p>
              <a:r>
                <a:t>🧑🏽</a:t>
              </a:r>
            </a:p>
          </p:txBody>
        </p:sp>
        <p:sp>
          <p:nvSpPr>
            <p:cNvPr id="285" name="👴🏾"/>
            <p:cNvSpPr txBox="1"/>
            <p:nvPr/>
          </p:nvSpPr>
          <p:spPr>
            <a:xfrm>
              <a:off x="567043" y="-89074"/>
              <a:ext cx="1130301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8000" b="0">
                  <a:latin typeface="Apple Color Emoji"/>
                  <a:ea typeface="Apple Color Emoji"/>
                  <a:cs typeface="Apple Color Emoji"/>
                  <a:sym typeface="Apple Color Emoji"/>
                </a:defRPr>
              </a:lvl1pPr>
            </a:lstStyle>
            <a:p>
              <a:r>
                <a:t>👴🏾</a:t>
              </a:r>
            </a:p>
          </p:txBody>
        </p:sp>
        <p:sp>
          <p:nvSpPr>
            <p:cNvPr id="286" name="Line"/>
            <p:cNvSpPr/>
            <p:nvPr/>
          </p:nvSpPr>
          <p:spPr>
            <a:xfrm flipH="1">
              <a:off x="1132193" y="1029308"/>
              <a:ext cx="1" cy="58599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88" name="79% of family-posted profiles have a match"/>
          <p:cNvSpPr txBox="1"/>
          <p:nvPr/>
        </p:nvSpPr>
        <p:spPr>
          <a:xfrm>
            <a:off x="2534805" y="9013413"/>
            <a:ext cx="862507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79% of family-posted profiles have a match</a:t>
            </a:r>
          </a:p>
        </p:txBody>
      </p:sp>
      <p:pic>
        <p:nvPicPr>
          <p:cNvPr id="289" name="images.png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19" y="5299073"/>
            <a:ext cx="1130301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31370.png" descr="313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519" y="6562594"/>
            <a:ext cx="1130301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s.png" descr="imag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513" y="7826115"/>
            <a:ext cx="1250313" cy="125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ash"/>
          <p:cNvSpPr/>
          <p:nvPr/>
        </p:nvSpPr>
        <p:spPr>
          <a:xfrm>
            <a:off x="3175311" y="6709437"/>
            <a:ext cx="1533005" cy="62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Graduation Cap"/>
          <p:cNvSpPr/>
          <p:nvPr/>
        </p:nvSpPr>
        <p:spPr>
          <a:xfrm>
            <a:off x="3052573" y="5537588"/>
            <a:ext cx="1512096" cy="827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Caste…"/>
          <p:cNvSpPr txBox="1"/>
          <p:nvPr/>
        </p:nvSpPr>
        <p:spPr>
          <a:xfrm>
            <a:off x="3285736" y="7682307"/>
            <a:ext cx="104577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Caste</a:t>
            </a:r>
          </a:p>
          <a:p>
            <a:r>
              <a:t>Group</a:t>
            </a:r>
          </a:p>
        </p:txBody>
      </p:sp>
      <p:sp>
        <p:nvSpPr>
          <p:cNvPr id="295" name="Double Arrow"/>
          <p:cNvSpPr/>
          <p:nvPr/>
        </p:nvSpPr>
        <p:spPr>
          <a:xfrm>
            <a:off x="5021999" y="6649432"/>
            <a:ext cx="2586281" cy="628775"/>
          </a:xfrm>
          <a:prstGeom prst="leftRightArrow">
            <a:avLst>
              <a:gd name="adj1" fmla="val 32000"/>
              <a:gd name="adj2" fmla="val 8887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Identical"/>
          <p:cNvSpPr txBox="1"/>
          <p:nvPr/>
        </p:nvSpPr>
        <p:spPr>
          <a:xfrm>
            <a:off x="5634825" y="6442595"/>
            <a:ext cx="13606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Identical</a:t>
            </a:r>
          </a:p>
        </p:txBody>
      </p:sp>
      <p:pic>
        <p:nvPicPr>
          <p:cNvPr id="297" name="images.png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29" y="5330278"/>
            <a:ext cx="1130301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31370.png" descr="313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29" y="6593800"/>
            <a:ext cx="1130301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s.png" descr="imag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124" y="7857321"/>
            <a:ext cx="1250313" cy="125031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Cash"/>
          <p:cNvSpPr/>
          <p:nvPr/>
        </p:nvSpPr>
        <p:spPr>
          <a:xfrm>
            <a:off x="9573921" y="6740643"/>
            <a:ext cx="1533005" cy="62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Graduation Cap"/>
          <p:cNvSpPr/>
          <p:nvPr/>
        </p:nvSpPr>
        <p:spPr>
          <a:xfrm>
            <a:off x="9451184" y="5568793"/>
            <a:ext cx="1512096" cy="827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2" name="Caste…"/>
          <p:cNvSpPr txBox="1"/>
          <p:nvPr/>
        </p:nvSpPr>
        <p:spPr>
          <a:xfrm>
            <a:off x="9684347" y="7713512"/>
            <a:ext cx="104577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Caste</a:t>
            </a:r>
          </a:p>
          <a:p>
            <a:r>
              <a:t>Group</a:t>
            </a:r>
          </a:p>
        </p:txBody>
      </p:sp>
      <p:sp>
        <p:nvSpPr>
          <p:cNvPr id="303" name="Rectangle"/>
          <p:cNvSpPr/>
          <p:nvPr/>
        </p:nvSpPr>
        <p:spPr>
          <a:xfrm>
            <a:off x="7769563" y="5274855"/>
            <a:ext cx="3458006" cy="3768190"/>
          </a:xfrm>
          <a:prstGeom prst="rect">
            <a:avLst/>
          </a:prstGeom>
          <a:solidFill>
            <a:srgbClr val="D6D5D5">
              <a:alpha val="27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370953" y="5243650"/>
            <a:ext cx="3458005" cy="3768189"/>
          </a:xfrm>
          <a:prstGeom prst="rect">
            <a:avLst/>
          </a:prstGeom>
          <a:solidFill>
            <a:srgbClr val="D6D5D5">
              <a:alpha val="27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Slide Number"/>
          <p:cNvSpPr>
            <a:spLocks noGrp="1"/>
          </p:cNvSpPr>
          <p:nvPr>
            <p:ph type="sldNum" sz="quarter" idx="2"/>
          </p:nvPr>
        </p:nvSpPr>
        <p:spPr>
          <a:xfrm>
            <a:off x="11752561" y="9107634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</p:spTree>
    <p:custDataLst>
      <p:tags r:id="rId1"/>
    </p:custDataLst>
  </p:cSld>
  <p:clrMapOvr>
    <a:masterClrMapping/>
  </p:clrMapOvr>
  <p:transition spd="med" advTm="27076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9" animBg="1" advAuto="0"/>
      <p:bldP spid="287" grpId="1" animBg="1" advAuto="0"/>
      <p:bldP spid="288" grpId="19" animBg="1" advAuto="0"/>
      <p:bldP spid="289" grpId="3" animBg="1" advAuto="0"/>
      <p:bldP spid="290" grpId="4" animBg="1" advAuto="0"/>
      <p:bldP spid="291" grpId="5" animBg="1" advAuto="0"/>
      <p:bldP spid="292" grpId="7" animBg="1" advAuto="0"/>
      <p:bldP spid="293" grpId="6" animBg="1" advAuto="0"/>
      <p:bldP spid="294" grpId="8" animBg="1" advAuto="0"/>
      <p:bldP spid="295" grpId="17" animBg="1" advAuto="0"/>
      <p:bldP spid="296" grpId="18" animBg="1" advAuto="0"/>
      <p:bldP spid="297" grpId="11" animBg="1" advAuto="0"/>
      <p:bldP spid="298" grpId="13" animBg="1" advAuto="0"/>
      <p:bldP spid="299" grpId="15" animBg="1" advAuto="0"/>
      <p:bldP spid="300" grpId="14" animBg="1" advAuto="0"/>
      <p:bldP spid="301" grpId="12" animBg="1" advAuto="0"/>
      <p:bldP spid="302" grpId="16" animBg="1" advAuto="0"/>
      <p:bldP spid="303" grpId="10" animBg="1" advAuto="0"/>
      <p:bldP spid="304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eople who self post are more open than their counterparts whose family po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6362">
              <a:defRPr sz="4819"/>
            </a:pPr>
            <a:r>
              <a:t>People who self post are </a:t>
            </a:r>
            <a:r>
              <a:rPr>
                <a:solidFill>
                  <a:srgbClr val="0096FF"/>
                </a:solidFill>
              </a:rPr>
              <a:t>more open</a:t>
            </a:r>
            <a:r>
              <a:t> than their counterparts whose family posts</a:t>
            </a:r>
          </a:p>
        </p:txBody>
      </p:sp>
      <p:sp>
        <p:nvSpPr>
          <p:cNvPr id="310" name="Self-posted"/>
          <p:cNvSpPr txBox="1"/>
          <p:nvPr/>
        </p:nvSpPr>
        <p:spPr>
          <a:xfrm>
            <a:off x="4315908" y="6773262"/>
            <a:ext cx="2383384" cy="647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EB65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Self-posted</a:t>
            </a:r>
          </a:p>
        </p:txBody>
      </p:sp>
      <p:sp>
        <p:nvSpPr>
          <p:cNvPr id="311" name="Family-posted"/>
          <p:cNvSpPr txBox="1"/>
          <p:nvPr/>
        </p:nvSpPr>
        <p:spPr>
          <a:xfrm>
            <a:off x="7296757" y="6773262"/>
            <a:ext cx="2899563" cy="647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479D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Family-posted</a:t>
            </a:r>
          </a:p>
        </p:txBody>
      </p:sp>
      <p:sp>
        <p:nvSpPr>
          <p:cNvPr id="312" name="RQ1a: What demographic factors might explain this difference?"/>
          <p:cNvSpPr txBox="1"/>
          <p:nvPr/>
        </p:nvSpPr>
        <p:spPr>
          <a:xfrm>
            <a:off x="191439" y="8504171"/>
            <a:ext cx="12621921" cy="64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RQ1a</a:t>
            </a:r>
            <a:r>
              <a:t>: What demographic factors might explain this difference?</a:t>
            </a:r>
          </a:p>
        </p:txBody>
      </p:sp>
      <p:sp>
        <p:nvSpPr>
          <p:cNvPr id="313" name="Openness to…"/>
          <p:cNvSpPr txBox="1"/>
          <p:nvPr/>
        </p:nvSpPr>
        <p:spPr>
          <a:xfrm rot="16200000">
            <a:off x="733779" y="4211067"/>
            <a:ext cx="4302253" cy="1331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Openness to</a:t>
            </a:r>
          </a:p>
          <a:p>
            <a:pPr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Intercaste marriage</a:t>
            </a:r>
          </a:p>
        </p:txBody>
      </p:sp>
      <p:pic>
        <p:nvPicPr>
          <p:cNvPr id="314" name="Screen Shot 2019-06-04 at 10.31.32 AM.png" descr="Screen Shot 2019-06-04 at 10.31.3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71" y="3003550"/>
            <a:ext cx="6540501" cy="374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43409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Quantify the factors associated with openness using a mixed-effect model"/>
          <p:cNvSpPr txBox="1">
            <a:spLocks noGrp="1"/>
          </p:cNvSpPr>
          <p:nvPr>
            <p:ph type="title"/>
          </p:nvPr>
        </p:nvSpPr>
        <p:spPr>
          <a:xfrm>
            <a:off x="952500" y="49938"/>
            <a:ext cx="11099800" cy="2159001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r>
              <a:t>Quantify the factors associated with openness using a mixed-effect model</a:t>
            </a:r>
          </a:p>
        </p:txBody>
      </p:sp>
      <p:sp>
        <p:nvSpPr>
          <p:cNvPr id="320" name="Gender: Male, Female…"/>
          <p:cNvSpPr txBox="1">
            <a:spLocks noGrp="1"/>
          </p:cNvSpPr>
          <p:nvPr>
            <p:ph type="body" idx="1"/>
          </p:nvPr>
        </p:nvSpPr>
        <p:spPr>
          <a:xfrm>
            <a:off x="952500" y="2228756"/>
            <a:ext cx="11099800" cy="7023288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Gender</a:t>
            </a:r>
            <a:r>
              <a:t>: Male,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Female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Age</a:t>
            </a:r>
            <a:r>
              <a:t>: z-score of age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Is First Marriage</a:t>
            </a:r>
            <a:r>
              <a:t>: Yes,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In a City over 1M people</a:t>
            </a:r>
            <a:r>
              <a:t>: Yes,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Education</a:t>
            </a:r>
            <a:r>
              <a:t>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High school</a:t>
            </a:r>
            <a:r>
              <a:t>, College, Postgraduate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Parental Employment</a:t>
            </a:r>
            <a:r>
              <a:t>: Both, Father, Mother,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Neither</a:t>
            </a:r>
            <a:r>
              <a:t>, Not Answered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Income</a:t>
            </a:r>
            <a:r>
              <a:t>: Above Median, Below Median,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Answered</a:t>
            </a:r>
            <a:r>
              <a:t> 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Affluence</a:t>
            </a:r>
            <a:r>
              <a:t>: Affluent, Upper Middle Class, Lower-middle or Middle Class,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Answered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Caste</a:t>
            </a:r>
            <a:r>
              <a:t>: Brahmin, OFC, OBC, SC, ST, Intercaste,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r>
              <a:t> </a:t>
            </a:r>
          </a:p>
          <a:p>
            <a:pPr marL="364489" indent="-364489" defTabSz="479044">
              <a:spcBef>
                <a:spcPts val="1400"/>
              </a:spcBef>
              <a:defRPr sz="2624"/>
            </a:pPr>
            <a:r>
              <a:rPr>
                <a:solidFill>
                  <a:srgbClr val="009193"/>
                </a:solidFill>
              </a:rPr>
              <a:t>Days profile has been on site</a:t>
            </a:r>
            <a:r>
              <a:t>: z-score</a:t>
            </a:r>
          </a:p>
          <a:p>
            <a:pPr marL="364489" indent="-364489" defTabSz="479044">
              <a:spcBef>
                <a:spcPts val="1400"/>
              </a:spcBef>
              <a:defRPr sz="2624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Random Effect for State</a:t>
            </a:r>
          </a:p>
        </p:txBody>
      </p:sp>
      <p:sp>
        <p:nvSpPr>
          <p:cNvPr id="321" name="Train separate models for self-posted and family-posted profiles"/>
          <p:cNvSpPr/>
          <p:nvPr/>
        </p:nvSpPr>
        <p:spPr>
          <a:xfrm>
            <a:off x="7493000" y="2345266"/>
            <a:ext cx="5084697" cy="1747045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Train separate models for self-posted and family-posted profiles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4759018" y="2143849"/>
            <a:ext cx="2404431" cy="1209145"/>
            <a:chOff x="0" y="0"/>
            <a:chExt cx="2404429" cy="1209144"/>
          </a:xfrm>
        </p:grpSpPr>
        <p:sp>
          <p:nvSpPr>
            <p:cNvPr id="322" name="Reference category"/>
            <p:cNvSpPr txBox="1"/>
            <p:nvPr/>
          </p:nvSpPr>
          <p:spPr>
            <a:xfrm>
              <a:off x="686183" y="229227"/>
              <a:ext cx="1718247" cy="979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 b="0">
                  <a:solidFill>
                    <a:srgbClr val="94175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Reference</a:t>
              </a:r>
              <a:br/>
              <a:r>
                <a:t>category</a:t>
              </a:r>
            </a:p>
          </p:txBody>
        </p:sp>
        <p:sp>
          <p:nvSpPr>
            <p:cNvPr id="326" name="Connection Line"/>
            <p:cNvSpPr/>
            <p:nvPr/>
          </p:nvSpPr>
          <p:spPr>
            <a:xfrm>
              <a:off x="0" y="0"/>
              <a:ext cx="1018085" cy="252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extrusionOk="0">
                  <a:moveTo>
                    <a:pt x="21600" y="14743"/>
                  </a:moveTo>
                  <a:cubicBezTo>
                    <a:pt x="12436" y="-5391"/>
                    <a:pt x="5236" y="-4902"/>
                    <a:pt x="0" y="16209"/>
                  </a:cubicBezTo>
                </a:path>
              </a:pathLst>
            </a:custGeom>
            <a:noFill/>
            <a:ln w="38100" cap="flat">
              <a:solidFill>
                <a:srgbClr val="941751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46962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2" build="p" bldLvl="5" animBg="1" advAuto="0"/>
      <p:bldP spid="321" grpId="1" animBg="1" advAuto="0"/>
      <p:bldP spid="324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factors are associated with openness in self-posted profiles?"/>
          <p:cNvSpPr>
            <a:spLocks noGrp="1"/>
          </p:cNvSpPr>
          <p:nvPr>
            <p:ph type="title"/>
          </p:nvPr>
        </p:nvSpPr>
        <p:spPr>
          <a:xfrm>
            <a:off x="952500" y="-22230"/>
            <a:ext cx="11099800" cy="2159001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r>
              <a:t>What factors are associated with openness in self-posted profiles?</a:t>
            </a:r>
          </a:p>
        </p:txBody>
      </p:sp>
      <p:sp>
        <p:nvSpPr>
          <p:cNvPr id="331" name="Days on site age…"/>
          <p:cNvSpPr txBox="1"/>
          <p:nvPr/>
        </p:nvSpPr>
        <p:spPr>
          <a:xfrm>
            <a:off x="2746462" y="2454415"/>
            <a:ext cx="2443277" cy="65211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1800" b="0">
                <a:solidFill>
                  <a:srgbClr val="0090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Days on site</a:t>
            </a:r>
            <a:br/>
            <a:r>
              <a:t>age</a:t>
            </a:r>
          </a:p>
          <a:p>
            <a:pPr algn="r">
              <a:defRPr sz="1800" b="0">
                <a:solidFill>
                  <a:srgbClr val="0090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Is Male</a:t>
            </a:r>
          </a:p>
          <a:p>
            <a:pPr algn="r">
              <a:defRPr sz="1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9051"/>
                </a:solidFill>
              </a:rPr>
              <a:t>Is First Marriage</a:t>
            </a:r>
            <a:br>
              <a:rPr>
                <a:solidFill>
                  <a:srgbClr val="009051"/>
                </a:solidFill>
              </a:rPr>
            </a:br>
            <a:r>
              <a:rPr>
                <a:solidFill>
                  <a:srgbClr val="009051"/>
                </a:solidFill>
              </a:rPr>
              <a:t>In City &gt; 1M people</a:t>
            </a:r>
            <a:br>
              <a:rPr>
                <a:solidFill>
                  <a:srgbClr val="009051"/>
                </a:solidFill>
              </a:rPr>
            </a:br>
            <a:r>
              <a:rPr>
                <a:solidFill>
                  <a:srgbClr val="945200"/>
                </a:solidFill>
              </a:rPr>
              <a:t>Post-grad degree</a:t>
            </a:r>
            <a:br>
              <a:rPr>
                <a:solidFill>
                  <a:srgbClr val="945200"/>
                </a:solidFill>
              </a:rPr>
            </a:br>
            <a:r>
              <a:rPr>
                <a:solidFill>
                  <a:srgbClr val="945200"/>
                </a:solidFill>
              </a:rPr>
              <a:t>College degree</a:t>
            </a:r>
            <a:br>
              <a:rPr>
                <a:solidFill>
                  <a:srgbClr val="945200"/>
                </a:solidFill>
              </a:rPr>
            </a:br>
            <a:r>
              <a:rPr>
                <a:solidFill>
                  <a:srgbClr val="FF7E79"/>
                </a:solidFill>
              </a:rPr>
              <a:t>Above Median Income</a:t>
            </a:r>
            <a:br>
              <a:rPr>
                <a:solidFill>
                  <a:srgbClr val="FF7E79"/>
                </a:solidFill>
              </a:rPr>
            </a:br>
            <a:r>
              <a:rPr>
                <a:solidFill>
                  <a:srgbClr val="FF7E79"/>
                </a:solidFill>
              </a:rPr>
              <a:t>Below Median Income</a:t>
            </a:r>
            <a:br/>
            <a:r>
              <a:rPr>
                <a:solidFill>
                  <a:srgbClr val="4F8F00"/>
                </a:solidFill>
              </a:rPr>
              <a:t>Affluent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4F8F00"/>
                </a:solidFill>
              </a:rPr>
              <a:t>Upper Middle Class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4F8F00"/>
                </a:solidFill>
              </a:rPr>
              <a:t>Lower Middle Class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FF40FF"/>
                </a:solidFill>
              </a:rPr>
              <a:t>Both Parents Employed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FF40FF"/>
                </a:solidFill>
              </a:rPr>
              <a:t>Only Mother Employed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FF40FF"/>
                </a:solidFill>
              </a:rPr>
              <a:t>Only Father Employed </a:t>
            </a:r>
          </a:p>
          <a:p>
            <a:pPr algn="r">
              <a:defRPr sz="1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40FF"/>
                </a:solidFill>
              </a:rPr>
              <a:t>Not Answered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0096FF"/>
                </a:solidFill>
              </a:rPr>
              <a:t>Brahmin</a:t>
            </a:r>
            <a:br>
              <a:rPr>
                <a:solidFill>
                  <a:srgbClr val="0096FF"/>
                </a:solidFill>
              </a:rPr>
            </a:br>
            <a:r>
              <a:rPr>
                <a:solidFill>
                  <a:srgbClr val="0096FF"/>
                </a:solidFill>
              </a:rPr>
              <a:t>Other Forward Caste</a:t>
            </a:r>
            <a:br>
              <a:rPr>
                <a:solidFill>
                  <a:srgbClr val="0096FF"/>
                </a:solidFill>
              </a:rPr>
            </a:br>
            <a:r>
              <a:rPr>
                <a:solidFill>
                  <a:srgbClr val="0096FF"/>
                </a:solidFill>
              </a:rPr>
              <a:t>Other Backward Caste</a:t>
            </a:r>
          </a:p>
          <a:p>
            <a:pPr algn="r">
              <a:defRPr sz="1800" b="0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Scheduled Caste</a:t>
            </a:r>
          </a:p>
          <a:p>
            <a:pPr algn="r">
              <a:defRPr sz="1800" b="0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Scheduled Tribe</a:t>
            </a:r>
            <a:br/>
            <a:r>
              <a:t>Intercaste</a:t>
            </a:r>
            <a:br/>
            <a:endParaRPr/>
          </a:p>
        </p:txBody>
      </p:sp>
      <p:pic>
        <p:nvPicPr>
          <p:cNvPr id="332" name="Screen Shot 2019-06-04 at 10.33.38 AM.png" descr="Screen Shot 2019-06-04 at 10.33.3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32" y="1869128"/>
            <a:ext cx="6189274" cy="740922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ctangle"/>
          <p:cNvSpPr/>
          <p:nvPr/>
        </p:nvSpPr>
        <p:spPr>
          <a:xfrm>
            <a:off x="5413193" y="2255026"/>
            <a:ext cx="5839553" cy="1629068"/>
          </a:xfrm>
          <a:prstGeom prst="rect">
            <a:avLst/>
          </a:prstGeom>
          <a:solidFill>
            <a:srgbClr val="009051">
              <a:alpha val="162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4" name="Rectangle"/>
          <p:cNvSpPr/>
          <p:nvPr/>
        </p:nvSpPr>
        <p:spPr>
          <a:xfrm>
            <a:off x="5415548" y="3883245"/>
            <a:ext cx="5885643" cy="542372"/>
          </a:xfrm>
          <a:prstGeom prst="rect">
            <a:avLst/>
          </a:prstGeom>
          <a:solidFill>
            <a:srgbClr val="945200">
              <a:alpha val="9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5" name="Rectangle"/>
          <p:cNvSpPr/>
          <p:nvPr/>
        </p:nvSpPr>
        <p:spPr>
          <a:xfrm>
            <a:off x="5443267" y="4409634"/>
            <a:ext cx="5830204" cy="594906"/>
          </a:xfrm>
          <a:prstGeom prst="rect">
            <a:avLst/>
          </a:prstGeom>
          <a:solidFill>
            <a:srgbClr val="FF7E79">
              <a:alpha val="85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Rectangle"/>
          <p:cNvSpPr/>
          <p:nvPr/>
        </p:nvSpPr>
        <p:spPr>
          <a:xfrm>
            <a:off x="5390096" y="5015265"/>
            <a:ext cx="5885746" cy="876238"/>
          </a:xfrm>
          <a:prstGeom prst="rect">
            <a:avLst/>
          </a:prstGeom>
          <a:solidFill>
            <a:srgbClr val="4F8F00">
              <a:alpha val="2043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7" name="Rectangle"/>
          <p:cNvSpPr/>
          <p:nvPr/>
        </p:nvSpPr>
        <p:spPr>
          <a:xfrm>
            <a:off x="5388175" y="5887172"/>
            <a:ext cx="5889588" cy="1036607"/>
          </a:xfrm>
          <a:prstGeom prst="rect">
            <a:avLst/>
          </a:prstGeom>
          <a:solidFill>
            <a:srgbClr val="FF40FF">
              <a:alpha val="136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5428797" y="6925379"/>
            <a:ext cx="5829917" cy="1938649"/>
          </a:xfrm>
          <a:prstGeom prst="rect">
            <a:avLst/>
          </a:prstGeom>
          <a:solidFill>
            <a:srgbClr val="0096FF">
              <a:alpha val="74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9" name="Rectangle"/>
          <p:cNvSpPr/>
          <p:nvPr/>
        </p:nvSpPr>
        <p:spPr>
          <a:xfrm>
            <a:off x="5444658" y="2291338"/>
            <a:ext cx="5798195" cy="15927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0" name="Rectangle"/>
          <p:cNvSpPr/>
          <p:nvPr/>
        </p:nvSpPr>
        <p:spPr>
          <a:xfrm>
            <a:off x="5459272" y="6917100"/>
            <a:ext cx="5798194" cy="19044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5425893" y="5800262"/>
            <a:ext cx="5835726" cy="11191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2" name="Rectangle"/>
          <p:cNvSpPr/>
          <p:nvPr/>
        </p:nvSpPr>
        <p:spPr>
          <a:xfrm>
            <a:off x="5425893" y="5004539"/>
            <a:ext cx="5835726" cy="847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3" name="Rectangle"/>
          <p:cNvSpPr/>
          <p:nvPr/>
        </p:nvSpPr>
        <p:spPr>
          <a:xfrm>
            <a:off x="5467820" y="4409634"/>
            <a:ext cx="5781099" cy="634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Rectangle"/>
          <p:cNvSpPr/>
          <p:nvPr/>
        </p:nvSpPr>
        <p:spPr>
          <a:xfrm>
            <a:off x="5442420" y="3883245"/>
            <a:ext cx="5806499" cy="5423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Rectangle"/>
          <p:cNvSpPr/>
          <p:nvPr/>
        </p:nvSpPr>
        <p:spPr>
          <a:xfrm>
            <a:off x="1942820" y="5861729"/>
            <a:ext cx="3358647" cy="11191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Rectangle"/>
          <p:cNvSpPr/>
          <p:nvPr/>
        </p:nvSpPr>
        <p:spPr>
          <a:xfrm>
            <a:off x="1942820" y="6976454"/>
            <a:ext cx="3358647" cy="1679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Rectangle"/>
          <p:cNvSpPr/>
          <p:nvPr/>
        </p:nvSpPr>
        <p:spPr>
          <a:xfrm>
            <a:off x="2244773" y="2372452"/>
            <a:ext cx="3042005" cy="15927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Rectangle"/>
          <p:cNvSpPr/>
          <p:nvPr/>
        </p:nvSpPr>
        <p:spPr>
          <a:xfrm>
            <a:off x="1930551" y="3943205"/>
            <a:ext cx="3358646" cy="5949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Rectangle"/>
          <p:cNvSpPr/>
          <p:nvPr/>
        </p:nvSpPr>
        <p:spPr>
          <a:xfrm>
            <a:off x="1942820" y="4409634"/>
            <a:ext cx="3358647" cy="5949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0" name="Rectangle"/>
          <p:cNvSpPr/>
          <p:nvPr/>
        </p:nvSpPr>
        <p:spPr>
          <a:xfrm>
            <a:off x="1930551" y="5015265"/>
            <a:ext cx="3358646" cy="8263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1" name="Log odds"/>
          <p:cNvSpPr txBox="1"/>
          <p:nvPr/>
        </p:nvSpPr>
        <p:spPr>
          <a:xfrm>
            <a:off x="7689582" y="9198174"/>
            <a:ext cx="1524305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 odds</a:t>
            </a:r>
          </a:p>
        </p:txBody>
      </p:sp>
      <p:sp>
        <p:nvSpPr>
          <p:cNvPr id="352" name="Line"/>
          <p:cNvSpPr/>
          <p:nvPr/>
        </p:nvSpPr>
        <p:spPr>
          <a:xfrm>
            <a:off x="9212471" y="9453550"/>
            <a:ext cx="7229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 flipH="1">
            <a:off x="6622262" y="9453550"/>
            <a:ext cx="9197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4" name="More…"/>
          <p:cNvSpPr txBox="1"/>
          <p:nvPr/>
        </p:nvSpPr>
        <p:spPr>
          <a:xfrm>
            <a:off x="10050789" y="9151882"/>
            <a:ext cx="707810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More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sp>
        <p:nvSpPr>
          <p:cNvPr id="355" name="Less…"/>
          <p:cNvSpPr txBox="1"/>
          <p:nvPr/>
        </p:nvSpPr>
        <p:spPr>
          <a:xfrm>
            <a:off x="5804656" y="9151882"/>
            <a:ext cx="670028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Less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sp>
        <p:nvSpPr>
          <p:cNvPr id="356" name="Rectangle"/>
          <p:cNvSpPr/>
          <p:nvPr/>
        </p:nvSpPr>
        <p:spPr>
          <a:xfrm>
            <a:off x="10873963" y="8926856"/>
            <a:ext cx="571385" cy="6141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7" name="Slide Number"/>
          <p:cNvSpPr>
            <a:spLocks noGrp="1"/>
          </p:cNvSpPr>
          <p:nvPr>
            <p:ph type="sldNum" sz="quarter" idx="2"/>
          </p:nvPr>
        </p:nvSpPr>
        <p:spPr>
          <a:xfrm>
            <a:off x="12231594" y="9235532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</p:spTree>
    <p:custDataLst>
      <p:tags r:id="rId1"/>
    </p:custDataLst>
  </p:cSld>
  <p:clrMapOvr>
    <a:masterClrMapping/>
  </p:clrMapOvr>
  <p:transition spd="med" advTm="58361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2" animBg="1" advAuto="0"/>
      <p:bldP spid="340" grpId="12" animBg="1" advAuto="0"/>
      <p:bldP spid="341" grpId="10" animBg="1" advAuto="0"/>
      <p:bldP spid="342" grpId="8" animBg="1" advAuto="0"/>
      <p:bldP spid="343" grpId="6" animBg="1" advAuto="0"/>
      <p:bldP spid="344" grpId="4" animBg="1" advAuto="0"/>
      <p:bldP spid="345" grpId="9" animBg="1" advAuto="0"/>
      <p:bldP spid="346" grpId="11" animBg="1" advAuto="0"/>
      <p:bldP spid="347" grpId="1" animBg="1" advAuto="0"/>
      <p:bldP spid="348" grpId="3" animBg="1" advAuto="0"/>
      <p:bldP spid="349" grpId="5" animBg="1" advAuto="0"/>
      <p:bldP spid="350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How do self-posted versus family-posted compare?"/>
          <p:cNvSpPr txBox="1">
            <a:spLocks noGrp="1"/>
          </p:cNvSpPr>
          <p:nvPr>
            <p:ph type="title"/>
          </p:nvPr>
        </p:nvSpPr>
        <p:spPr>
          <a:xfrm>
            <a:off x="952500" y="227855"/>
            <a:ext cx="11099800" cy="1195188"/>
          </a:xfrm>
          <a:prstGeom prst="rect">
            <a:avLst/>
          </a:prstGeom>
        </p:spPr>
        <p:txBody>
          <a:bodyPr/>
          <a:lstStyle>
            <a:lvl1pPr defTabSz="280415">
              <a:defRPr sz="3839"/>
            </a:lvl1pPr>
          </a:lstStyle>
          <a:p>
            <a:r>
              <a:t>How do self-posted versus family-posted compare?</a:t>
            </a:r>
          </a:p>
        </p:txBody>
      </p:sp>
      <p:sp>
        <p:nvSpPr>
          <p:cNvPr id="360" name="Log odds"/>
          <p:cNvSpPr txBox="1"/>
          <p:nvPr/>
        </p:nvSpPr>
        <p:spPr>
          <a:xfrm>
            <a:off x="4197019" y="8484939"/>
            <a:ext cx="1524306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 odds</a:t>
            </a:r>
          </a:p>
        </p:txBody>
      </p:sp>
      <p:sp>
        <p:nvSpPr>
          <p:cNvPr id="361" name="Line"/>
          <p:cNvSpPr/>
          <p:nvPr/>
        </p:nvSpPr>
        <p:spPr>
          <a:xfrm>
            <a:off x="5719908" y="8740316"/>
            <a:ext cx="7229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 flipH="1">
            <a:off x="3129699" y="8740316"/>
            <a:ext cx="919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More…"/>
          <p:cNvSpPr txBox="1"/>
          <p:nvPr/>
        </p:nvSpPr>
        <p:spPr>
          <a:xfrm>
            <a:off x="6558226" y="8438647"/>
            <a:ext cx="707810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More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sp>
        <p:nvSpPr>
          <p:cNvPr id="364" name="Less…"/>
          <p:cNvSpPr txBox="1"/>
          <p:nvPr/>
        </p:nvSpPr>
        <p:spPr>
          <a:xfrm>
            <a:off x="2312094" y="8438647"/>
            <a:ext cx="670027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Less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sp>
        <p:nvSpPr>
          <p:cNvPr id="365" name="Log odds"/>
          <p:cNvSpPr txBox="1"/>
          <p:nvPr/>
        </p:nvSpPr>
        <p:spPr>
          <a:xfrm>
            <a:off x="9465393" y="8484939"/>
            <a:ext cx="1524306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 odds</a:t>
            </a:r>
          </a:p>
        </p:txBody>
      </p:sp>
      <p:sp>
        <p:nvSpPr>
          <p:cNvPr id="366" name="Line"/>
          <p:cNvSpPr/>
          <p:nvPr/>
        </p:nvSpPr>
        <p:spPr>
          <a:xfrm>
            <a:off x="10988282" y="8740316"/>
            <a:ext cx="7229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 flipH="1">
            <a:off x="8398074" y="8740316"/>
            <a:ext cx="9197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8" name="More…"/>
          <p:cNvSpPr txBox="1"/>
          <p:nvPr/>
        </p:nvSpPr>
        <p:spPr>
          <a:xfrm>
            <a:off x="11826600" y="8438647"/>
            <a:ext cx="707810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More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sp>
        <p:nvSpPr>
          <p:cNvPr id="369" name="Less…"/>
          <p:cNvSpPr txBox="1"/>
          <p:nvPr/>
        </p:nvSpPr>
        <p:spPr>
          <a:xfrm>
            <a:off x="7580468" y="8438647"/>
            <a:ext cx="670028" cy="60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Less </a:t>
            </a:r>
          </a:p>
          <a:p>
            <a:pPr>
              <a:defRPr sz="1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</a:t>
            </a:r>
          </a:p>
        </p:txBody>
      </p:sp>
      <p:pic>
        <p:nvPicPr>
          <p:cNvPr id="370" name="Screen Shot 2019-06-04 at 10.51.05 AM.png" descr="Screen Shot 2019-06-04 at 10.51.0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13" y="2024234"/>
            <a:ext cx="5356136" cy="646059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Days on site age…"/>
          <p:cNvSpPr txBox="1"/>
          <p:nvPr/>
        </p:nvSpPr>
        <p:spPr>
          <a:xfrm>
            <a:off x="300566" y="2565393"/>
            <a:ext cx="1863949" cy="56454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1629" b="0">
                <a:solidFill>
                  <a:srgbClr val="0090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Days on site</a:t>
            </a:r>
            <a:br/>
            <a:r>
              <a:t>age</a:t>
            </a:r>
          </a:p>
          <a:p>
            <a:pPr algn="r">
              <a:defRPr sz="1629" b="0">
                <a:solidFill>
                  <a:srgbClr val="0090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Is Male</a:t>
            </a:r>
          </a:p>
          <a:p>
            <a:pPr algn="r">
              <a:defRPr sz="1629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9051"/>
                </a:solidFill>
              </a:rPr>
              <a:t>Is First Marriage</a:t>
            </a:r>
            <a:br>
              <a:rPr>
                <a:solidFill>
                  <a:srgbClr val="009051"/>
                </a:solidFill>
              </a:rPr>
            </a:br>
            <a:r>
              <a:rPr>
                <a:solidFill>
                  <a:srgbClr val="009051"/>
                </a:solidFill>
              </a:rPr>
              <a:t>In City &gt; 1M people</a:t>
            </a:r>
            <a:br>
              <a:rPr>
                <a:solidFill>
                  <a:srgbClr val="009051"/>
                </a:solidFill>
              </a:rPr>
            </a:br>
            <a:r>
              <a:rPr>
                <a:solidFill>
                  <a:srgbClr val="945200"/>
                </a:solidFill>
              </a:rPr>
              <a:t>Post-grad degree</a:t>
            </a:r>
            <a:br>
              <a:rPr>
                <a:solidFill>
                  <a:srgbClr val="945200"/>
                </a:solidFill>
              </a:rPr>
            </a:br>
            <a:r>
              <a:rPr>
                <a:solidFill>
                  <a:srgbClr val="945200"/>
                </a:solidFill>
              </a:rPr>
              <a:t>College degree</a:t>
            </a:r>
            <a:br>
              <a:rPr>
                <a:solidFill>
                  <a:srgbClr val="945200"/>
                </a:solidFill>
              </a:rPr>
            </a:br>
            <a:r>
              <a:rPr>
                <a:solidFill>
                  <a:srgbClr val="FF7E79"/>
                </a:solidFill>
              </a:rPr>
              <a:t>Above Median Inc</a:t>
            </a:r>
            <a:br>
              <a:rPr>
                <a:solidFill>
                  <a:srgbClr val="FF7E79"/>
                </a:solidFill>
              </a:rPr>
            </a:br>
            <a:r>
              <a:rPr>
                <a:solidFill>
                  <a:srgbClr val="FF7E79"/>
                </a:solidFill>
              </a:rPr>
              <a:t>Below Median Inc</a:t>
            </a:r>
            <a:br/>
            <a:r>
              <a:rPr>
                <a:solidFill>
                  <a:srgbClr val="4F8F00"/>
                </a:solidFill>
              </a:rPr>
              <a:t>Affluent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4F8F00"/>
                </a:solidFill>
              </a:rPr>
              <a:t>Upper Middle Class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4F8F00"/>
                </a:solidFill>
              </a:rPr>
              <a:t>Lower Middle Class</a:t>
            </a:r>
            <a:br>
              <a:rPr>
                <a:solidFill>
                  <a:srgbClr val="4F8F00"/>
                </a:solidFill>
              </a:rPr>
            </a:br>
            <a:r>
              <a:rPr>
                <a:solidFill>
                  <a:srgbClr val="FF40FF"/>
                </a:solidFill>
              </a:rPr>
              <a:t>Both Parents Empl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FF40FF"/>
                </a:solidFill>
              </a:rPr>
              <a:t>Only Mother Empl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FF40FF"/>
                </a:solidFill>
              </a:rPr>
              <a:t>Only Father Empl </a:t>
            </a:r>
          </a:p>
          <a:p>
            <a:pPr algn="r">
              <a:defRPr sz="1629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40FF"/>
                </a:solidFill>
              </a:rPr>
              <a:t>Not Answered</a:t>
            </a:r>
            <a:br>
              <a:rPr>
                <a:solidFill>
                  <a:srgbClr val="FF40FF"/>
                </a:solidFill>
              </a:rPr>
            </a:br>
            <a:r>
              <a:rPr>
                <a:solidFill>
                  <a:srgbClr val="0096FF"/>
                </a:solidFill>
              </a:rPr>
              <a:t>Brahmin</a:t>
            </a:r>
            <a:br>
              <a:rPr>
                <a:solidFill>
                  <a:srgbClr val="0096FF"/>
                </a:solidFill>
              </a:rPr>
            </a:br>
            <a:r>
              <a:rPr>
                <a:solidFill>
                  <a:srgbClr val="0096FF"/>
                </a:solidFill>
              </a:rPr>
              <a:t>Other Forward C</a:t>
            </a:r>
            <a:br>
              <a:rPr>
                <a:solidFill>
                  <a:srgbClr val="0096FF"/>
                </a:solidFill>
              </a:rPr>
            </a:br>
            <a:r>
              <a:rPr>
                <a:solidFill>
                  <a:srgbClr val="0096FF"/>
                </a:solidFill>
              </a:rPr>
              <a:t>Other Backward C</a:t>
            </a:r>
          </a:p>
          <a:p>
            <a:pPr algn="r">
              <a:defRPr sz="1629" b="0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Scheduled Caste</a:t>
            </a:r>
          </a:p>
          <a:p>
            <a:pPr algn="r">
              <a:defRPr sz="1629" b="0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Scheduled Tribe</a:t>
            </a:r>
            <a:br/>
            <a:r>
              <a:t>Intercaste</a:t>
            </a:r>
            <a:br/>
            <a:endParaRPr/>
          </a:p>
        </p:txBody>
      </p:sp>
      <p:pic>
        <p:nvPicPr>
          <p:cNvPr id="372" name="Screen Shot 2019-06-04 at 10.33.38 AM.png" descr="Screen Shot 2019-06-04 at 10.33.38 AM.png"/>
          <p:cNvPicPr>
            <a:picLocks noChangeAspect="1"/>
          </p:cNvPicPr>
          <p:nvPr/>
        </p:nvPicPr>
        <p:blipFill>
          <a:blip r:embed="rId5"/>
          <a:srcRect l="1914" r="1914"/>
          <a:stretch>
            <a:fillRect/>
          </a:stretch>
        </p:blipFill>
        <p:spPr>
          <a:xfrm>
            <a:off x="2305882" y="2016228"/>
            <a:ext cx="5203084" cy="6476667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Rectangle"/>
          <p:cNvSpPr/>
          <p:nvPr/>
        </p:nvSpPr>
        <p:spPr>
          <a:xfrm>
            <a:off x="2356682" y="3764072"/>
            <a:ext cx="5101201" cy="467983"/>
          </a:xfrm>
          <a:prstGeom prst="rect">
            <a:avLst/>
          </a:prstGeom>
          <a:solidFill>
            <a:srgbClr val="945200">
              <a:alpha val="9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ectangle"/>
          <p:cNvSpPr/>
          <p:nvPr/>
        </p:nvSpPr>
        <p:spPr>
          <a:xfrm>
            <a:off x="2356682" y="4229966"/>
            <a:ext cx="5101432" cy="507635"/>
          </a:xfrm>
          <a:prstGeom prst="rect">
            <a:avLst/>
          </a:prstGeom>
          <a:solidFill>
            <a:srgbClr val="FF7E79">
              <a:alpha val="85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5" name="Rectangle"/>
          <p:cNvSpPr/>
          <p:nvPr/>
        </p:nvSpPr>
        <p:spPr>
          <a:xfrm>
            <a:off x="2356682" y="4733357"/>
            <a:ext cx="5101432" cy="729869"/>
          </a:xfrm>
          <a:prstGeom prst="rect">
            <a:avLst/>
          </a:prstGeom>
          <a:solidFill>
            <a:srgbClr val="4F8F00">
              <a:alpha val="2043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Rectangle"/>
          <p:cNvSpPr/>
          <p:nvPr/>
        </p:nvSpPr>
        <p:spPr>
          <a:xfrm>
            <a:off x="2356682" y="5457401"/>
            <a:ext cx="5101432" cy="985807"/>
          </a:xfrm>
          <a:prstGeom prst="rect">
            <a:avLst/>
          </a:prstGeom>
          <a:solidFill>
            <a:srgbClr val="FF40FF">
              <a:alpha val="136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7" name="Rectangle"/>
          <p:cNvSpPr/>
          <p:nvPr/>
        </p:nvSpPr>
        <p:spPr>
          <a:xfrm>
            <a:off x="2367004" y="6454069"/>
            <a:ext cx="5082184" cy="1654135"/>
          </a:xfrm>
          <a:prstGeom prst="rect">
            <a:avLst/>
          </a:prstGeom>
          <a:solidFill>
            <a:srgbClr val="0096FF">
              <a:alpha val="74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8" name="Rectangle"/>
          <p:cNvSpPr/>
          <p:nvPr/>
        </p:nvSpPr>
        <p:spPr>
          <a:xfrm>
            <a:off x="2369637" y="2377539"/>
            <a:ext cx="5101201" cy="1388622"/>
          </a:xfrm>
          <a:prstGeom prst="rect">
            <a:avLst/>
          </a:prstGeom>
          <a:solidFill>
            <a:srgbClr val="009051">
              <a:alpha val="162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7638846" y="2364839"/>
            <a:ext cx="5101201" cy="1414022"/>
          </a:xfrm>
          <a:prstGeom prst="rect">
            <a:avLst/>
          </a:prstGeom>
          <a:solidFill>
            <a:srgbClr val="009051">
              <a:alpha val="162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7651546" y="3776772"/>
            <a:ext cx="5101201" cy="456835"/>
          </a:xfrm>
          <a:prstGeom prst="rect">
            <a:avLst/>
          </a:prstGeom>
          <a:solidFill>
            <a:srgbClr val="945200">
              <a:alpha val="9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7659710" y="4229966"/>
            <a:ext cx="5101433" cy="507635"/>
          </a:xfrm>
          <a:prstGeom prst="rect">
            <a:avLst/>
          </a:prstGeom>
          <a:solidFill>
            <a:srgbClr val="FF7E79">
              <a:alpha val="85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2" name="Rectangle"/>
          <p:cNvSpPr/>
          <p:nvPr/>
        </p:nvSpPr>
        <p:spPr>
          <a:xfrm>
            <a:off x="7638730" y="4746057"/>
            <a:ext cx="5101432" cy="729869"/>
          </a:xfrm>
          <a:prstGeom prst="rect">
            <a:avLst/>
          </a:prstGeom>
          <a:solidFill>
            <a:srgbClr val="4F8F00">
              <a:alpha val="2043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3" name="Rectangle"/>
          <p:cNvSpPr/>
          <p:nvPr/>
        </p:nvSpPr>
        <p:spPr>
          <a:xfrm>
            <a:off x="7656493" y="5470101"/>
            <a:ext cx="5065907" cy="1036607"/>
          </a:xfrm>
          <a:prstGeom prst="rect">
            <a:avLst/>
          </a:prstGeom>
          <a:solidFill>
            <a:srgbClr val="FF40FF">
              <a:alpha val="136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4" name="Rectangle"/>
          <p:cNvSpPr/>
          <p:nvPr/>
        </p:nvSpPr>
        <p:spPr>
          <a:xfrm>
            <a:off x="7661054" y="6492169"/>
            <a:ext cx="5082184" cy="1654135"/>
          </a:xfrm>
          <a:prstGeom prst="rect">
            <a:avLst/>
          </a:prstGeom>
          <a:solidFill>
            <a:srgbClr val="0096FF">
              <a:alpha val="74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Rectangle"/>
          <p:cNvSpPr/>
          <p:nvPr/>
        </p:nvSpPr>
        <p:spPr>
          <a:xfrm>
            <a:off x="7656493" y="2395867"/>
            <a:ext cx="5073660" cy="1377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Rectangle"/>
          <p:cNvSpPr/>
          <p:nvPr/>
        </p:nvSpPr>
        <p:spPr>
          <a:xfrm>
            <a:off x="7656493" y="6443005"/>
            <a:ext cx="5050337" cy="1654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7" name="Rectangle"/>
          <p:cNvSpPr/>
          <p:nvPr/>
        </p:nvSpPr>
        <p:spPr>
          <a:xfrm>
            <a:off x="7650281" y="5475925"/>
            <a:ext cx="5082183" cy="9858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Rectangle"/>
          <p:cNvSpPr/>
          <p:nvPr/>
        </p:nvSpPr>
        <p:spPr>
          <a:xfrm>
            <a:off x="7648354" y="3762063"/>
            <a:ext cx="5082184" cy="4679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9" name="Rectangle"/>
          <p:cNvSpPr/>
          <p:nvPr/>
        </p:nvSpPr>
        <p:spPr>
          <a:xfrm>
            <a:off x="7648586" y="4224358"/>
            <a:ext cx="5082184" cy="5107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0" name="Rectangle"/>
          <p:cNvSpPr/>
          <p:nvPr/>
        </p:nvSpPr>
        <p:spPr>
          <a:xfrm>
            <a:off x="7656493" y="4746057"/>
            <a:ext cx="5082183" cy="7298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2004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animBg="1" advAuto="0"/>
      <p:bldP spid="386" grpId="5" animBg="1" advAuto="0"/>
      <p:bldP spid="387" grpId="4" animBg="1" advAuto="0"/>
      <p:bldP spid="388" grpId="6" animBg="1" advAuto="0"/>
      <p:bldP spid="389" grpId="2" animBg="1" advAuto="0"/>
      <p:bldP spid="390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search Qu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</a:p>
        </p:txBody>
      </p:sp>
      <p:sp>
        <p:nvSpPr>
          <p:cNvPr id="412" name="RQ1: Are there differences in openness to intercaste marriage when individuals choose their spouse, as opposed to their family?…"/>
          <p:cNvSpPr txBox="1">
            <a:spLocks noGrp="1"/>
          </p:cNvSpPr>
          <p:nvPr>
            <p:ph type="body" sz="half" idx="1"/>
          </p:nvPr>
        </p:nvSpPr>
        <p:spPr>
          <a:xfrm>
            <a:off x="4472561" y="3235213"/>
            <a:ext cx="8115102" cy="5292453"/>
          </a:xfrm>
          <a:prstGeom prst="rect">
            <a:avLst/>
          </a:prstGeom>
        </p:spPr>
        <p:txBody>
          <a:bodyPr/>
          <a:lstStyle/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r>
              <a:rPr lang="en-US" dirty="0"/>
              <a:t>Are there differences in openness to </a:t>
            </a:r>
            <a:r>
              <a:rPr lang="en-US" dirty="0" err="1"/>
              <a:t>intercaste</a:t>
            </a:r>
            <a:r>
              <a:rPr lang="en-US" dirty="0"/>
              <a:t> marriage when individuals have more agency in choosing their spouse?</a:t>
            </a:r>
          </a:p>
          <a:p>
            <a:pPr marL="0" indent="0" defTabSz="566674">
              <a:spcBef>
                <a:spcPts val="500"/>
              </a:spcBef>
              <a:buSzTx/>
              <a:buNone/>
              <a:defRPr sz="3880"/>
            </a:pPr>
            <a:endParaRPr dirty="0"/>
          </a:p>
          <a:p>
            <a:pPr marL="0" indent="0" defTabSz="566674">
              <a:spcBef>
                <a:spcPts val="500"/>
              </a:spcBef>
              <a:buSzTx/>
              <a:buNone/>
              <a:defRPr sz="3880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RQ2</a:t>
            </a:r>
            <a:r>
              <a:rPr dirty="0"/>
              <a:t>: If not caste, what attributes do individuals who are open to </a:t>
            </a:r>
            <a:r>
              <a:rPr dirty="0" err="1"/>
              <a:t>intercaste</a:t>
            </a:r>
            <a:r>
              <a:rPr dirty="0"/>
              <a:t> marriage prefer in a spouse?</a:t>
            </a:r>
          </a:p>
        </p:txBody>
      </p:sp>
      <p:pic>
        <p:nvPicPr>
          <p:cNvPr id="413" name="1280px-Ring_ceremony,_Indian_Hindu_wedding.jpg" descr="1280px-Ring_ceremony,_Indian_Hindu_wedd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7" y="3724280"/>
            <a:ext cx="3081213" cy="4638668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Who has agency matters, education is positively correlated with openness only in self posted profiles."/>
          <p:cNvSpPr/>
          <p:nvPr/>
        </p:nvSpPr>
        <p:spPr>
          <a:xfrm>
            <a:off x="4306839" y="3557286"/>
            <a:ext cx="8255051" cy="26411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444500" indent="-444500" algn="l">
              <a:spcBef>
                <a:spcPts val="4200"/>
              </a:spcBef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Who has agency matters, education is positively correlated with openness only in self posted profiles.</a:t>
            </a:r>
          </a:p>
        </p:txBody>
      </p:sp>
      <p:sp>
        <p:nvSpPr>
          <p:cNvPr id="417" name="Rectangle"/>
          <p:cNvSpPr/>
          <p:nvPr/>
        </p:nvSpPr>
        <p:spPr>
          <a:xfrm>
            <a:off x="4022496" y="6520475"/>
            <a:ext cx="8539394" cy="2007191"/>
          </a:xfrm>
          <a:prstGeom prst="rect">
            <a:avLst/>
          </a:prstGeom>
          <a:solidFill>
            <a:srgbClr val="FFFFFF">
              <a:alpha val="731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0678" y="9311148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0" name="kunjan detroja [CC BY-SA 2.0 (https://creativecommons.org/licenses/by-sa/2.0)]">
            <a:extLst>
              <a:ext uri="{FF2B5EF4-FFF2-40B4-BE49-F238E27FC236}">
                <a16:creationId xmlns:a16="http://schemas.microsoft.com/office/drawing/2014/main" id="{BEEFFB68-F4D5-4447-8EFF-BFBC3A5A7781}"/>
              </a:ext>
            </a:extLst>
          </p:cNvPr>
          <p:cNvSpPr txBox="1"/>
          <p:nvPr/>
        </p:nvSpPr>
        <p:spPr>
          <a:xfrm>
            <a:off x="6602059" y="9382382"/>
            <a:ext cx="6448604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>
                <a:solidFill>
                  <a:srgbClr val="5E5E5E"/>
                </a:solidFill>
              </a:defRPr>
            </a:lvl1pPr>
          </a:lstStyle>
          <a:p>
            <a:r>
              <a:rPr dirty="0" err="1"/>
              <a:t>kunjan</a:t>
            </a:r>
            <a:r>
              <a:rPr dirty="0"/>
              <a:t> </a:t>
            </a:r>
            <a:r>
              <a:rPr dirty="0" err="1"/>
              <a:t>detroja</a:t>
            </a:r>
            <a:r>
              <a:rPr dirty="0"/>
              <a:t> [CC BY-SA 2.0 (https://</a:t>
            </a:r>
            <a:r>
              <a:rPr dirty="0" err="1"/>
              <a:t>creativecommons.org</a:t>
            </a:r>
            <a:r>
              <a:rPr dirty="0"/>
              <a:t>/licenses/by-</a:t>
            </a:r>
            <a:r>
              <a:rPr dirty="0" err="1"/>
              <a:t>sa</a:t>
            </a:r>
            <a:r>
              <a:rPr dirty="0"/>
              <a:t>/2.0)]</a:t>
            </a:r>
          </a:p>
        </p:txBody>
      </p:sp>
    </p:spTree>
    <p:custDataLst>
      <p:tags r:id="rId1"/>
    </p:custDataLst>
  </p:cSld>
  <p:clrMapOvr>
    <a:masterClrMapping/>
  </p:clrMapOvr>
  <p:transition spd="med" advTm="793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1" animBg="1" advAuto="0"/>
      <p:bldP spid="417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aste Discrimination"/>
          <p:cNvSpPr txBox="1">
            <a:spLocks noGrp="1"/>
          </p:cNvSpPr>
          <p:nvPr>
            <p:ph type="title"/>
          </p:nvPr>
        </p:nvSpPr>
        <p:spPr>
          <a:xfrm>
            <a:off x="952500" y="4993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Caste Discrimination</a:t>
            </a:r>
          </a:p>
        </p:txBody>
      </p:sp>
      <p:sp>
        <p:nvSpPr>
          <p:cNvPr id="159" name="Oppressive social hierarchy…"/>
          <p:cNvSpPr txBox="1">
            <a:spLocks noGrp="1"/>
          </p:cNvSpPr>
          <p:nvPr>
            <p:ph type="body" sz="half" idx="1"/>
          </p:nvPr>
        </p:nvSpPr>
        <p:spPr>
          <a:xfrm>
            <a:off x="952500" y="2228756"/>
            <a:ext cx="6077543" cy="70232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Oppressive social hierarchy</a:t>
            </a:r>
          </a:p>
          <a:p>
            <a:pPr>
              <a:spcBef>
                <a:spcPts val="1800"/>
              </a:spcBef>
            </a:pPr>
            <a:endParaRPr/>
          </a:p>
          <a:p>
            <a:pPr>
              <a:spcBef>
                <a:spcPts val="1800"/>
              </a:spcBef>
            </a:pPr>
            <a:r>
              <a:t>Determined access to public resources, employment, education etc., reducing social and economic mobility</a:t>
            </a:r>
          </a:p>
          <a:p>
            <a:pPr>
              <a:spcBef>
                <a:spcPts val="1800"/>
              </a:spcBef>
            </a:pPr>
            <a:endParaRPr/>
          </a:p>
          <a:p>
            <a:pPr>
              <a:spcBef>
                <a:spcPts val="1800"/>
              </a:spcBef>
            </a:pPr>
            <a:r>
              <a:t>One of the oldest forms of discrimination 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61" name="End-Caste-Apartheid-Poster-Low-Res-JPG.jpg" descr="End-Caste-Apartheid-Poster-Low-Res-JP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518" y="2938207"/>
            <a:ext cx="4304167" cy="56043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Photo Source: Equality Labs"/>
          <p:cNvSpPr txBox="1"/>
          <p:nvPr/>
        </p:nvSpPr>
        <p:spPr>
          <a:xfrm>
            <a:off x="10655521" y="9302381"/>
            <a:ext cx="2284884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 b="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Photo Source: </a:t>
            </a:r>
            <a:r>
              <a:rPr>
                <a:hlinkClick r:id="rId4"/>
              </a:rPr>
              <a:t>Equality Labs</a:t>
            </a:r>
          </a:p>
        </p:txBody>
      </p:sp>
    </p:spTree>
  </p:cSld>
  <p:clrMapOvr>
    <a:masterClrMapping/>
  </p:clrMapOvr>
  <p:transition spd="med" advTm="46739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artner preference statements"/>
          <p:cNvSpPr>
            <a:spLocks noGrp="1"/>
          </p:cNvSpPr>
          <p:nvPr>
            <p:ph type="title"/>
          </p:nvPr>
        </p:nvSpPr>
        <p:spPr>
          <a:xfrm>
            <a:off x="767160" y="254000"/>
            <a:ext cx="11470480" cy="2159000"/>
          </a:xfrm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Partner preference statements</a:t>
            </a:r>
          </a:p>
        </p:txBody>
      </p:sp>
      <p:sp>
        <p:nvSpPr>
          <p:cNvPr id="426" name="Extracted desiderata from partner preferences from self-posted profiles"/>
          <p:cNvSpPr txBox="1"/>
          <p:nvPr/>
        </p:nvSpPr>
        <p:spPr>
          <a:xfrm>
            <a:off x="1682855" y="8139126"/>
            <a:ext cx="9639090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Extracted desiderata from partner preferences from self-posted profiles </a:t>
            </a:r>
          </a:p>
        </p:txBody>
      </p:sp>
      <p:graphicFrame>
        <p:nvGraphicFramePr>
          <p:cNvPr id="428" name="Table"/>
          <p:cNvGraphicFramePr/>
          <p:nvPr>
            <p:extLst>
              <p:ext uri="{D42A27DB-BD31-4B8C-83A1-F6EECF244321}">
                <p14:modId xmlns:p14="http://schemas.microsoft.com/office/powerpoint/2010/main" val="762222263"/>
              </p:ext>
            </p:extLst>
          </p:nvPr>
        </p:nvGraphicFramePr>
        <p:xfrm>
          <a:off x="1430780" y="2652522"/>
          <a:ext cx="10476726" cy="416644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6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1424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lang="en-US"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  <a:r>
                        <a:rPr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amily</a:t>
                      </a:r>
                      <a:r>
                        <a:rPr lang="en-US"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, </a:t>
                      </a:r>
                      <a:r>
                        <a:rPr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profession</a:t>
                      </a:r>
                      <a:r>
                        <a:rPr lang="en-US"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latin typeface="Helvetica Neue Light"/>
                          <a:ea typeface="Helvetica Neue Light"/>
                          <a:cs typeface="Helvetica Neue Light"/>
                        </a:defRPr>
                      </a:pPr>
                      <a:r>
                        <a:rPr dirty="0"/>
                        <a:t>Looking for someone from a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good family</a:t>
                      </a:r>
                      <a:r>
                        <a:rPr dirty="0"/>
                        <a:t> with a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settled job</a:t>
                      </a:r>
                      <a:r>
                        <a:rPr dirty="0"/>
                        <a:t> in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Delhi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331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caste, education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latin typeface="Helvetica Neue Light"/>
                          <a:ea typeface="Helvetica Neue Light"/>
                          <a:cs typeface="Helvetica Neue Light"/>
                        </a:defRPr>
                      </a:pPr>
                      <a:r>
                        <a:rPr dirty="0"/>
                        <a:t>Seeking a suitable match of the same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 caste</a:t>
                      </a:r>
                      <a:r>
                        <a:rPr dirty="0"/>
                        <a:t>, ideally with a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graduate degree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7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6200"/>
                        </a:lnSpc>
                        <a:defRPr sz="1800"/>
                      </a:pPr>
                      <a:r>
                        <a:rPr sz="2656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latin typeface="Helvetica Neue Light"/>
                          <a:ea typeface="Helvetica Neue Light"/>
                          <a:cs typeface="Helvetica Neue Light"/>
                        </a:defRPr>
                      </a:pPr>
                      <a:r>
                        <a:rPr dirty="0"/>
                        <a:t>Hoping for a like-minded partner who is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warm</a:t>
                      </a:r>
                      <a:r>
                        <a:rPr dirty="0"/>
                        <a:t>,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funny</a:t>
                      </a:r>
                      <a:r>
                        <a:rPr dirty="0"/>
                        <a:t> and </a:t>
                      </a:r>
                      <a:r>
                        <a:rPr dirty="0"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supportive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>
            <p:extLst>
              <p:ext uri="{D42A27DB-BD31-4B8C-83A1-F6EECF244321}">
                <p14:modId xmlns:p14="http://schemas.microsoft.com/office/powerpoint/2010/main" val="36631037"/>
              </p:ext>
            </p:extLst>
          </p:nvPr>
        </p:nvGraphicFramePr>
        <p:xfrm>
          <a:off x="1430780" y="2652522"/>
          <a:ext cx="10476725" cy="459690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23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4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230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000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self posted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Helvetica Neue Light"/>
                          <a:ea typeface="Helvetica Neue Light"/>
                          <a:cs typeface="Helvetica Neue Light"/>
                        </a:rPr>
                        <a:t>Looking for someone from a good family with a settled job in Delhi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230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000" dirty="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self posted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Helvetica Neue Light"/>
                          <a:ea typeface="Helvetica Neue Light"/>
                          <a:cs typeface="Helvetica Neue Light"/>
                        </a:rPr>
                        <a:t>Seeking a suitable match of the same caste, ideally with a graduate degree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30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self posted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Helvetica Neue Light"/>
                          <a:ea typeface="Helvetica Neue Light"/>
                          <a:cs typeface="Helvetica Neue Light"/>
                        </a:rPr>
                        <a:t>Hoping for a like-minded partner who is warm, funny and supportive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23621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2" animBg="1" advAuto="0"/>
      <p:bldP spid="429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heory suggests mate-selection is driven by multiple attributes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rPr dirty="0"/>
              <a:t>Theory suggests mate-selection is driven by multiple attributes</a:t>
            </a:r>
          </a:p>
        </p:txBody>
      </p:sp>
      <p:graphicFrame>
        <p:nvGraphicFramePr>
          <p:cNvPr id="435" name="Table"/>
          <p:cNvGraphicFramePr/>
          <p:nvPr>
            <p:extLst>
              <p:ext uri="{D42A27DB-BD31-4B8C-83A1-F6EECF244321}">
                <p14:modId xmlns:p14="http://schemas.microsoft.com/office/powerpoint/2010/main" val="3389900497"/>
              </p:ext>
            </p:extLst>
          </p:nvPr>
        </p:nvGraphicFramePr>
        <p:xfrm>
          <a:off x="952500" y="2722143"/>
          <a:ext cx="11099799" cy="824073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63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Attributes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Example Desiderata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Reference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Family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parents, mom, families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Apostolou 2010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Caste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community, brahmin, iyer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Apostolou 2010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Education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well-educated, degree, IIT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Prakash and Singh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years, young, younger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Dalmia 2004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profession, work, job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Prakash and Singh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Finances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earnings, financially, career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Kamble et al.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Physical Attrs.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slim, tall, fair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Dalmia 2004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Health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smoking, non-smoker, teetotaler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Kamble et al.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Attractiveness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beautiful, handsome, pretty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Apostolou 2008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Personality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loyalty, honesty, funny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Perilloux et al. 2011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Location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USA, mumbai, relocate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2500">
                          <a:latin typeface="Helvetica Neue Light"/>
                          <a:ea typeface="Helvetica Neue Light"/>
                          <a:cs typeface="Helvetica Neue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14FDB501-56FC-9E49-9DA5-FD60ABFDC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636005"/>
              </p:ext>
            </p:extLst>
          </p:nvPr>
        </p:nvGraphicFramePr>
        <p:xfrm>
          <a:off x="952501" y="1999477"/>
          <a:ext cx="11099799" cy="824073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63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Attributes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Example Desiderata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Reference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Family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parents, mom, families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 dirty="0" err="1">
                          <a:latin typeface="Helvetica Neue Light"/>
                          <a:ea typeface="Helvetica Neue Light"/>
                          <a:cs typeface="Helvetica Neue Light"/>
                        </a:rPr>
                        <a:t>Apostolou</a:t>
                      </a:r>
                      <a:r>
                        <a:rPr sz="2500" dirty="0">
                          <a:latin typeface="Helvetica Neue Light"/>
                          <a:ea typeface="Helvetica Neue Light"/>
                          <a:cs typeface="Helvetica Neue Light"/>
                        </a:rPr>
                        <a:t> 2010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Caste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community, brahmin, iyer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2500" dirty="0">
                          <a:latin typeface="Helvetica Neue Light"/>
                          <a:ea typeface="Helvetica Neue Light"/>
                          <a:cs typeface="Helvetica Neue Light"/>
                        </a:rPr>
                        <a:t>Banerjee et al. 2009</a:t>
                      </a:r>
                      <a:endParaRPr sz="2500" dirty="0">
                        <a:latin typeface="Helvetica Neue Light"/>
                        <a:ea typeface="Helvetica Neue Light"/>
                        <a:cs typeface="Helvetica Neue Light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Education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well-educated, degree, IIT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 dirty="0">
                          <a:latin typeface="Helvetica Neue Light"/>
                          <a:ea typeface="Helvetica Neue Light"/>
                          <a:cs typeface="Helvetica Neue Light"/>
                        </a:rPr>
                        <a:t>Prakash and Singh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years, young, younger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Dalmia 2004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profession, work, job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 dirty="0">
                          <a:latin typeface="Helvetica Neue Light"/>
                          <a:ea typeface="Helvetica Neue Light"/>
                          <a:cs typeface="Helvetica Neue Light"/>
                        </a:rPr>
                        <a:t>Prakash and Singh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Finances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earnings, financially, career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Kamble et al.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Physical Attrs.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slim, tall, fair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Dalmia 2004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Health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smoking, non-smoker, teetotaler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Kamble et al. 2014 
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Attractiveness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beautiful, handsome, pretty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Apostolou 2008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Personality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loyalty, honesty, funny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Perilloux et al. 2011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30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solidFill>
                            <a:srgbClr val="945200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Location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Helvetica Neue Light"/>
                          <a:ea typeface="Helvetica Neue Light"/>
                          <a:cs typeface="Helvetica Neue Light"/>
                        </a:rPr>
                        <a:t>USA, mumbai, relocate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2500">
                          <a:latin typeface="Helvetica Neue Light"/>
                          <a:ea typeface="Helvetica Neue Light"/>
                          <a:cs typeface="Helvetica Neue Light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Tm="3363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Does increased openness to intercaste marriage point to a shift in which attributes are desired in a spouse?"/>
          <p:cNvSpPr txBox="1">
            <a:spLocks noGrp="1"/>
          </p:cNvSpPr>
          <p:nvPr>
            <p:ph type="title"/>
          </p:nvPr>
        </p:nvSpPr>
        <p:spPr>
          <a:xfrm>
            <a:off x="976020" y="254000"/>
            <a:ext cx="11076279" cy="14468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68731">
              <a:defRPr sz="3680"/>
            </a:lvl1pPr>
          </a:lstStyle>
          <a:p>
            <a:r>
              <a:rPr dirty="0"/>
              <a:t>Does increased openness to </a:t>
            </a:r>
            <a:r>
              <a:rPr dirty="0" err="1"/>
              <a:t>intercaste</a:t>
            </a:r>
            <a:r>
              <a:rPr dirty="0"/>
              <a:t> marriage </a:t>
            </a:r>
            <a:r>
              <a:rPr lang="en-US" dirty="0"/>
              <a:t>signal </a:t>
            </a:r>
            <a:r>
              <a:rPr dirty="0"/>
              <a:t>a shift in which attributes are desired in a spouse?</a:t>
            </a:r>
          </a:p>
        </p:txBody>
      </p:sp>
      <p:sp>
        <p:nvSpPr>
          <p:cNvPr id="439" name="Open profiles contain more mentions of the partner’s personality and fewer mentions of their family"/>
          <p:cNvSpPr txBox="1"/>
          <p:nvPr/>
        </p:nvSpPr>
        <p:spPr>
          <a:xfrm>
            <a:off x="976021" y="1823920"/>
            <a:ext cx="10601426" cy="108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0">
                <a:solidFill>
                  <a:srgbClr val="0091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Open profiles contain more mentions of the partner’s personality and fewer mentions of their family</a:t>
            </a:r>
          </a:p>
        </p:txBody>
      </p:sp>
      <p:pic>
        <p:nvPicPr>
          <p:cNvPr id="440" name="Screen Shot 2019-06-04 at 11.29.53 AM.png" descr="Screen Shot 2019-06-04 at 11.29.5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347" y="3239051"/>
            <a:ext cx="8657653" cy="500159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Percent of profiles mentioning that attribute"/>
          <p:cNvSpPr txBox="1"/>
          <p:nvPr/>
        </p:nvSpPr>
        <p:spPr>
          <a:xfrm>
            <a:off x="4414335" y="7783150"/>
            <a:ext cx="4942142" cy="10049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Percent of profiles mentioning that attribute</a:t>
            </a:r>
          </a:p>
        </p:txBody>
      </p:sp>
      <p:sp>
        <p:nvSpPr>
          <p:cNvPr id="442" name="Rectangle"/>
          <p:cNvSpPr/>
          <p:nvPr/>
        </p:nvSpPr>
        <p:spPr>
          <a:xfrm>
            <a:off x="4145303" y="3589227"/>
            <a:ext cx="2590743" cy="35090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3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14" y="6587414"/>
            <a:ext cx="909494" cy="387786"/>
          </a:xfrm>
          <a:prstGeom prst="rect">
            <a:avLst/>
          </a:prstGeom>
        </p:spPr>
      </p:pic>
      <p:pic>
        <p:nvPicPr>
          <p:cNvPr id="445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58049" y="6927647"/>
            <a:ext cx="909494" cy="387786"/>
          </a:xfrm>
          <a:prstGeom prst="rect">
            <a:avLst/>
          </a:prstGeom>
        </p:spPr>
      </p:pic>
      <p:sp>
        <p:nvSpPr>
          <p:cNvPr id="447" name="Rectangle"/>
          <p:cNvSpPr/>
          <p:nvPr/>
        </p:nvSpPr>
        <p:spPr>
          <a:xfrm>
            <a:off x="8858049" y="6026034"/>
            <a:ext cx="909494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Rectangle"/>
          <p:cNvSpPr/>
          <p:nvPr/>
        </p:nvSpPr>
        <p:spPr>
          <a:xfrm>
            <a:off x="7163243" y="5828254"/>
            <a:ext cx="156703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744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4" animBg="1" advAuto="0"/>
      <p:bldP spid="442" grpId="1" animBg="1" advAuto="0"/>
      <p:bldP spid="447" grpId="2" animBg="1" advAuto="0"/>
      <p:bldP spid="44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search Qu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</a:p>
        </p:txBody>
      </p:sp>
      <p:sp>
        <p:nvSpPr>
          <p:cNvPr id="466" name="RQ1: Are there differences in openness to intercaste marriage when individuals choose their spouse, as opposed to their family?…"/>
          <p:cNvSpPr txBox="1">
            <a:spLocks noGrp="1"/>
          </p:cNvSpPr>
          <p:nvPr>
            <p:ph type="body" sz="half" idx="1"/>
          </p:nvPr>
        </p:nvSpPr>
        <p:spPr>
          <a:xfrm>
            <a:off x="4367988" y="2998310"/>
            <a:ext cx="8115101" cy="5292453"/>
          </a:xfrm>
          <a:prstGeom prst="rect">
            <a:avLst/>
          </a:prstGeom>
        </p:spPr>
        <p:txBody>
          <a:bodyPr/>
          <a:lstStyle/>
          <a:p>
            <a:pPr marL="0" indent="0" defTabSz="566674">
              <a:spcBef>
                <a:spcPts val="500"/>
              </a:spcBef>
              <a:buSzTx/>
              <a:buNone/>
              <a:defRPr sz="388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RQ1</a:t>
            </a:r>
            <a:r>
              <a:t>: Are there differences in openness to intercaste marriage when individuals choose their spouse, as opposed to their family?</a:t>
            </a:r>
          </a:p>
          <a:p>
            <a:pPr marL="0" indent="0" defTabSz="566674">
              <a:spcBef>
                <a:spcPts val="500"/>
              </a:spcBef>
              <a:buSzTx/>
              <a:buNone/>
              <a:defRPr sz="3880"/>
            </a:pPr>
            <a:endParaRPr/>
          </a:p>
          <a:p>
            <a:pPr marL="0" indent="0" defTabSz="566674">
              <a:spcBef>
                <a:spcPts val="500"/>
              </a:spcBef>
              <a:buSzTx/>
              <a:buNone/>
              <a:defRPr sz="388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RQ2</a:t>
            </a:r>
            <a:r>
              <a:t>: If not caste, what attributes do individuals who are open to intercaste marriage prefer in a spouse?</a:t>
            </a:r>
          </a:p>
        </p:txBody>
      </p:sp>
      <p:pic>
        <p:nvPicPr>
          <p:cNvPr id="467" name="1280px-Ring_ceremony,_Indian_Hindu_wedding.jpg" descr="1280px-Ring_ceremony,_Indian_Hindu_wedd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7" y="3724280"/>
            <a:ext cx="3081213" cy="463866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kunjan detroja [CC BY-SA 2.0 (https://creativecommons.org/licenses/by-sa/2.0)]"/>
          <p:cNvSpPr txBox="1"/>
          <p:nvPr/>
        </p:nvSpPr>
        <p:spPr>
          <a:xfrm>
            <a:off x="6469916" y="9349879"/>
            <a:ext cx="6448603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/>
            </a:lvl1pPr>
          </a:lstStyle>
          <a:p>
            <a:r>
              <a:t>kunjan detroja [CC BY-SA 2.0 (https://creativecommons.org/licenses/by-sa/2.0)]</a:t>
            </a:r>
          </a:p>
        </p:txBody>
      </p:sp>
      <p:sp>
        <p:nvSpPr>
          <p:cNvPr id="469" name="Who has agency matters, education is positively correlated with openness only in self posted profiles."/>
          <p:cNvSpPr/>
          <p:nvPr/>
        </p:nvSpPr>
        <p:spPr>
          <a:xfrm>
            <a:off x="4265163" y="3133885"/>
            <a:ext cx="8115102" cy="2604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444500" indent="-444500" algn="l">
              <a:spcBef>
                <a:spcPts val="4200"/>
              </a:spcBef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Who has agency matters, education is positively correlated with openness only in self posted profiles.</a:t>
            </a:r>
          </a:p>
        </p:txBody>
      </p:sp>
      <p:sp>
        <p:nvSpPr>
          <p:cNvPr id="470" name="Rectangle"/>
          <p:cNvSpPr/>
          <p:nvPr/>
        </p:nvSpPr>
        <p:spPr>
          <a:xfrm>
            <a:off x="4155842" y="3432495"/>
            <a:ext cx="8539393" cy="2007192"/>
          </a:xfrm>
          <a:prstGeom prst="rect">
            <a:avLst/>
          </a:prstGeom>
          <a:solidFill>
            <a:srgbClr val="FFFFFF">
              <a:alpha val="7311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Open individuals look for individualistic personality attributes more than collectivist family-based aspects in prospective spouse."/>
          <p:cNvSpPr txBox="1"/>
          <p:nvPr/>
        </p:nvSpPr>
        <p:spPr>
          <a:xfrm>
            <a:off x="4163001" y="6095360"/>
            <a:ext cx="8525075" cy="26044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Open individuals look for individualistic personality attributes more than collectivist family-based aspects in prospective spouse.</a:t>
            </a:r>
          </a:p>
        </p:txBody>
      </p:sp>
      <p:sp>
        <p:nvSpPr>
          <p:cNvPr id="4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8018" y="9310258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 dirty="0"/>
          </a:p>
        </p:txBody>
      </p:sp>
    </p:spTree>
    <p:custDataLst>
      <p:tags r:id="rId1"/>
    </p:custDataLst>
  </p:cSld>
  <p:clrMapOvr>
    <a:masterClrMapping/>
  </p:clrMapOvr>
  <p:transition spd="med" advTm="1123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hank yo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847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Summary</a:t>
            </a:r>
            <a:endParaRPr dirty="0"/>
          </a:p>
        </p:txBody>
      </p:sp>
      <p:sp>
        <p:nvSpPr>
          <p:cNvPr id="538" name="arajades@umich.edu"/>
          <p:cNvSpPr txBox="1"/>
          <p:nvPr/>
        </p:nvSpPr>
        <p:spPr>
          <a:xfrm>
            <a:off x="6912237" y="8130519"/>
            <a:ext cx="284226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defRPr>
            </a:lvl1pPr>
          </a:lstStyle>
          <a:p>
            <a:r>
              <a:rPr>
                <a:hlinkClick r:id="rId3"/>
              </a:rPr>
              <a:t>arajades@umich.edu</a:t>
            </a:r>
          </a:p>
        </p:txBody>
      </p:sp>
      <p:sp>
        <p:nvSpPr>
          <p:cNvPr id="539" name="@R_Ashwin"/>
          <p:cNvSpPr txBox="1"/>
          <p:nvPr/>
        </p:nvSpPr>
        <p:spPr>
          <a:xfrm>
            <a:off x="7502330" y="8640014"/>
            <a:ext cx="166207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@R_Ashwin</a:t>
            </a:r>
          </a:p>
        </p:txBody>
      </p:sp>
      <p:sp>
        <p:nvSpPr>
          <p:cNvPr id="540" name="Self-posted"/>
          <p:cNvSpPr txBox="1"/>
          <p:nvPr/>
        </p:nvSpPr>
        <p:spPr>
          <a:xfrm>
            <a:off x="1704138" y="4440360"/>
            <a:ext cx="1690054" cy="473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Self-posted</a:t>
            </a:r>
          </a:p>
        </p:txBody>
      </p:sp>
      <p:sp>
        <p:nvSpPr>
          <p:cNvPr id="541" name="Family-posted"/>
          <p:cNvSpPr txBox="1"/>
          <p:nvPr/>
        </p:nvSpPr>
        <p:spPr>
          <a:xfrm>
            <a:off x="3483847" y="4440360"/>
            <a:ext cx="2048511" cy="473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Family-posted</a:t>
            </a:r>
          </a:p>
        </p:txBody>
      </p:sp>
      <p:sp>
        <p:nvSpPr>
          <p:cNvPr id="542" name="Openness to…"/>
          <p:cNvSpPr txBox="1"/>
          <p:nvPr/>
        </p:nvSpPr>
        <p:spPr>
          <a:xfrm rot="16200000">
            <a:off x="-1028727" y="2816459"/>
            <a:ext cx="3255265" cy="10049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Openness to</a:t>
            </a:r>
          </a:p>
          <a:p>
            <a:pPr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Intercaste marriage</a:t>
            </a:r>
          </a:p>
        </p:txBody>
      </p:sp>
      <p:pic>
        <p:nvPicPr>
          <p:cNvPr id="543" name="Screen Shot 2019-06-04 at 10.31.32 AM.png" descr="Screen Shot 2019-06-04 at 10.31.3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81" y="1958894"/>
            <a:ext cx="4423433" cy="253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Screen Shot 2019-06-04 at 11.29.53 AM.png" descr="Screen Shot 2019-06-04 at 11.29.53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" y="5938961"/>
            <a:ext cx="5912502" cy="34157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6" name="Screen Shot 2019-06-10 at 5.01.27 PM.png" descr="Screen Shot 2019-06-10 at 5.01.2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991" y="1543886"/>
            <a:ext cx="6464301" cy="568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david_jurgens.jpeg" descr="david_jurgens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4088" y="7751989"/>
            <a:ext cx="1004950" cy="1218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RamaswamiMahalingam.jpg" descr="RamaswamiMahalingam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732" y="7751989"/>
            <a:ext cx="1004950" cy="121812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am…"/>
          <p:cNvSpPr txBox="1"/>
          <p:nvPr/>
        </p:nvSpPr>
        <p:spPr>
          <a:xfrm>
            <a:off x="9821900" y="8901044"/>
            <a:ext cx="170261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Ram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Mahalingam</a:t>
            </a:r>
          </a:p>
        </p:txBody>
      </p:sp>
      <p:sp>
        <p:nvSpPr>
          <p:cNvPr id="550" name="David…"/>
          <p:cNvSpPr txBox="1"/>
          <p:nvPr/>
        </p:nvSpPr>
        <p:spPr>
          <a:xfrm>
            <a:off x="11514395" y="8901044"/>
            <a:ext cx="11643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David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Jurgens</a:t>
            </a:r>
          </a:p>
        </p:txBody>
      </p:sp>
      <p:sp>
        <p:nvSpPr>
          <p:cNvPr id="551" name="Collaborators"/>
          <p:cNvSpPr txBox="1"/>
          <p:nvPr/>
        </p:nvSpPr>
        <p:spPr>
          <a:xfrm>
            <a:off x="10400006" y="7262208"/>
            <a:ext cx="187025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Collaborators</a:t>
            </a:r>
          </a:p>
        </p:txBody>
      </p:sp>
    </p:spTree>
    <p:custDataLst>
      <p:tags r:id="rId1"/>
    </p:custDataLst>
  </p:cSld>
  <p:clrMapOvr>
    <a:masterClrMapping/>
  </p:clrMapOvr>
  <p:transition spd="med" advTm="23065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7" animBg="1" advAuto="0"/>
      <p:bldP spid="539" grpId="8" animBg="1" advAuto="0"/>
      <p:bldP spid="540" grpId="3" animBg="1" advAuto="0"/>
      <p:bldP spid="541" grpId="4" animBg="1" advAuto="0"/>
      <p:bldP spid="542" grpId="2" animBg="1" advAuto="0"/>
      <p:bldP spid="543" grpId="1" animBg="1" advAuto="0"/>
      <p:bldP spid="544" grpId="6" animBg="1" advAuto="0"/>
      <p:bldP spid="546" grpId="5" animBg="1" advAuto="0"/>
      <p:bldP spid="547" grpId="10" animBg="1" advAuto="0"/>
      <p:bldP spid="548" grpId="11" animBg="1" advAuto="0"/>
      <p:bldP spid="549" grpId="13" animBg="1" advAuto="0"/>
      <p:bldP spid="550" grpId="12" animBg="1" advAuto="0"/>
      <p:bldP spid="551" grpId="9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-based diaspora are substantially less open than their Indian counterpa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68045">
              <a:defRPr sz="5040"/>
            </a:pPr>
            <a:r>
              <a:t>US-based diaspora are substantially </a:t>
            </a:r>
            <a:r>
              <a:rPr>
                <a:solidFill>
                  <a:srgbClr val="FF7E79"/>
                </a:solidFill>
              </a:rPr>
              <a:t>less open</a:t>
            </a:r>
            <a:r>
              <a:t> than their Indian counterparts</a:t>
            </a:r>
          </a:p>
        </p:txBody>
      </p:sp>
      <p:pic>
        <p:nvPicPr>
          <p:cNvPr id="554" name="Screen Shot 2019-06-04 at 11.46.47 AM.png" descr="Screen Shot 2019-06-04 at 11.46.4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35" y="3149542"/>
            <a:ext cx="72771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in US"/>
          <p:cNvSpPr txBox="1"/>
          <p:nvPr/>
        </p:nvSpPr>
        <p:spPr>
          <a:xfrm>
            <a:off x="7619476" y="7526175"/>
            <a:ext cx="85374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 US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 advTm="3618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riangle"/>
          <p:cNvSpPr/>
          <p:nvPr/>
        </p:nvSpPr>
        <p:spPr>
          <a:xfrm>
            <a:off x="2695531" y="2167292"/>
            <a:ext cx="6871861" cy="555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4" name="Caste system"/>
          <p:cNvSpPr txBox="1">
            <a:spLocks noGrp="1"/>
          </p:cNvSpPr>
          <p:nvPr>
            <p:ph type="title"/>
          </p:nvPr>
        </p:nvSpPr>
        <p:spPr>
          <a:xfrm>
            <a:off x="952500" y="38331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Caste system</a:t>
            </a:r>
          </a:p>
        </p:txBody>
      </p:sp>
      <p:sp>
        <p:nvSpPr>
          <p:cNvPr id="595" name="Triangle"/>
          <p:cNvSpPr/>
          <p:nvPr/>
        </p:nvSpPr>
        <p:spPr>
          <a:xfrm>
            <a:off x="3492325" y="2178079"/>
            <a:ext cx="5278272" cy="426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6" name="Triangle"/>
          <p:cNvSpPr/>
          <p:nvPr/>
        </p:nvSpPr>
        <p:spPr>
          <a:xfrm>
            <a:off x="4241191" y="2152447"/>
            <a:ext cx="3780542" cy="3074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7" name="Triangle"/>
          <p:cNvSpPr/>
          <p:nvPr/>
        </p:nvSpPr>
        <p:spPr>
          <a:xfrm>
            <a:off x="4971499" y="2145836"/>
            <a:ext cx="2319925" cy="188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8" name="Dalits"/>
          <p:cNvSpPr/>
          <p:nvPr/>
        </p:nvSpPr>
        <p:spPr>
          <a:xfrm>
            <a:off x="6579992" y="7942255"/>
            <a:ext cx="3570730" cy="528298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Dalits</a:t>
            </a:r>
          </a:p>
        </p:txBody>
      </p:sp>
      <p:sp>
        <p:nvSpPr>
          <p:cNvPr id="599" name="Adivasis"/>
          <p:cNvSpPr/>
          <p:nvPr/>
        </p:nvSpPr>
        <p:spPr>
          <a:xfrm>
            <a:off x="2119681" y="7942255"/>
            <a:ext cx="3570731" cy="528298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Adivasis</a:t>
            </a:r>
          </a:p>
        </p:txBody>
      </p:sp>
      <p:sp>
        <p:nvSpPr>
          <p:cNvPr id="600" name="Slave and bonded labor,…"/>
          <p:cNvSpPr txBox="1"/>
          <p:nvPr/>
        </p:nvSpPr>
        <p:spPr>
          <a:xfrm>
            <a:off x="6962394" y="8539657"/>
            <a:ext cx="2805926" cy="62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Slave and bonded labor, </a:t>
            </a:r>
          </a:p>
          <a:p>
            <a:pPr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undignified sanitation work</a:t>
            </a:r>
          </a:p>
        </p:txBody>
      </p:sp>
      <p:sp>
        <p:nvSpPr>
          <p:cNvPr id="601" name="Indigenous people,…"/>
          <p:cNvSpPr txBox="1"/>
          <p:nvPr/>
        </p:nvSpPr>
        <p:spPr>
          <a:xfrm>
            <a:off x="2123935" y="8539657"/>
            <a:ext cx="3562224" cy="62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Indigenous people,</a:t>
            </a:r>
          </a:p>
          <a:p>
            <a:pPr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Stripped of land, natural resources</a:t>
            </a:r>
          </a:p>
        </p:txBody>
      </p:sp>
      <p:sp>
        <p:nvSpPr>
          <p:cNvPr id="616" name="Connection Line"/>
          <p:cNvSpPr/>
          <p:nvPr/>
        </p:nvSpPr>
        <p:spPr>
          <a:xfrm>
            <a:off x="7617056" y="3150136"/>
            <a:ext cx="1521060" cy="253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1" h="21600" extrusionOk="0">
                <a:moveTo>
                  <a:pt x="0" y="0"/>
                </a:moveTo>
                <a:cubicBezTo>
                  <a:pt x="14916" y="4072"/>
                  <a:pt x="21600" y="11272"/>
                  <a:pt x="20053" y="21600"/>
                </a:cubicBezTo>
              </a:path>
            </a:pathLst>
          </a:cu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3" name="Forward/Upper castes"/>
          <p:cNvSpPr txBox="1"/>
          <p:nvPr/>
        </p:nvSpPr>
        <p:spPr>
          <a:xfrm>
            <a:off x="9303901" y="3957965"/>
            <a:ext cx="274015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Forward/Upper castes</a:t>
            </a:r>
          </a:p>
        </p:txBody>
      </p:sp>
      <p:sp>
        <p:nvSpPr>
          <p:cNvPr id="604" name="Other Backward…"/>
          <p:cNvSpPr txBox="1"/>
          <p:nvPr/>
        </p:nvSpPr>
        <p:spPr>
          <a:xfrm>
            <a:off x="10143914" y="6631749"/>
            <a:ext cx="2086103" cy="72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Other Backward</a:t>
            </a:r>
          </a:p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Castes (OBC)</a:t>
            </a:r>
          </a:p>
        </p:txBody>
      </p:sp>
      <p:sp>
        <p:nvSpPr>
          <p:cNvPr id="605" name="Line"/>
          <p:cNvSpPr/>
          <p:nvPr/>
        </p:nvSpPr>
        <p:spPr>
          <a:xfrm flipH="1">
            <a:off x="9314894" y="6996365"/>
            <a:ext cx="728575" cy="1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Scheduled Castes…"/>
          <p:cNvSpPr txBox="1"/>
          <p:nvPr/>
        </p:nvSpPr>
        <p:spPr>
          <a:xfrm>
            <a:off x="10702728" y="8489410"/>
            <a:ext cx="2321053" cy="72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Scheduled Castes</a:t>
            </a:r>
          </a:p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(SC)</a:t>
            </a:r>
          </a:p>
        </p:txBody>
      </p:sp>
      <p:sp>
        <p:nvSpPr>
          <p:cNvPr id="607" name="Line"/>
          <p:cNvSpPr/>
          <p:nvPr/>
        </p:nvSpPr>
        <p:spPr>
          <a:xfrm flipH="1" flipV="1">
            <a:off x="10270642" y="8243434"/>
            <a:ext cx="402752" cy="402753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8" name="Scheduled…"/>
          <p:cNvSpPr txBox="1"/>
          <p:nvPr/>
        </p:nvSpPr>
        <p:spPr>
          <a:xfrm>
            <a:off x="170702" y="8557567"/>
            <a:ext cx="1436371" cy="104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Scheduled</a:t>
            </a:r>
          </a:p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Tribes</a:t>
            </a:r>
          </a:p>
          <a:p>
            <a:pPr>
              <a:defRPr sz="2000" b="0">
                <a:solidFill>
                  <a:schemeClr val="accent1">
                    <a:lumOff val="-1357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(ST)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668617" y="8243434"/>
            <a:ext cx="402753" cy="402753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0" name="Brahmins…"/>
          <p:cNvSpPr txBox="1"/>
          <p:nvPr/>
        </p:nvSpPr>
        <p:spPr>
          <a:xfrm>
            <a:off x="5422191" y="2518717"/>
            <a:ext cx="1418540" cy="139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Brahmins</a:t>
            </a:r>
          </a:p>
          <a:p>
            <a:pPr>
              <a:defRPr sz="1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priests</a:t>
            </a:r>
          </a:p>
        </p:txBody>
      </p:sp>
      <p:sp>
        <p:nvSpPr>
          <p:cNvPr id="611" name="Kshatriyas…"/>
          <p:cNvSpPr txBox="1"/>
          <p:nvPr/>
        </p:nvSpPr>
        <p:spPr>
          <a:xfrm>
            <a:off x="5301300" y="2296013"/>
            <a:ext cx="1660323" cy="278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Kshatriyas</a:t>
            </a:r>
          </a:p>
          <a:p>
            <a: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kings, warriors</a:t>
            </a:r>
          </a:p>
        </p:txBody>
      </p:sp>
      <p:sp>
        <p:nvSpPr>
          <p:cNvPr id="612" name="Vaishyas…"/>
          <p:cNvSpPr txBox="1"/>
          <p:nvPr/>
        </p:nvSpPr>
        <p:spPr>
          <a:xfrm>
            <a:off x="5471086" y="2503474"/>
            <a:ext cx="1320750" cy="381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Vaishyas</a:t>
            </a:r>
          </a:p>
          <a:p>
            <a: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merchants</a:t>
            </a:r>
          </a:p>
        </p:txBody>
      </p:sp>
      <p:sp>
        <p:nvSpPr>
          <p:cNvPr id="613" name="Shudras…"/>
          <p:cNvSpPr txBox="1"/>
          <p:nvPr/>
        </p:nvSpPr>
        <p:spPr>
          <a:xfrm>
            <a:off x="4668370" y="2659924"/>
            <a:ext cx="2926183" cy="481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Shudras</a:t>
            </a:r>
          </a:p>
          <a:p>
            <a:pPr>
              <a:defRPr sz="1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peasants, domestic workers</a:t>
            </a:r>
          </a:p>
        </p:txBody>
      </p:sp>
      <p:sp>
        <p:nvSpPr>
          <p:cNvPr id="614" name="Source: Report on Caste in the United States, Equality Labs"/>
          <p:cNvSpPr txBox="1"/>
          <p:nvPr/>
        </p:nvSpPr>
        <p:spPr>
          <a:xfrm>
            <a:off x="8043238" y="9355481"/>
            <a:ext cx="4866540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/>
            </a:lvl1pPr>
          </a:lstStyle>
          <a:p>
            <a:r>
              <a:t>Source: Report on Caste in the United States, Equality Labs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a-caste marriage…"/>
          <p:cNvSpPr txBox="1">
            <a:spLocks noGrp="1"/>
          </p:cNvSpPr>
          <p:nvPr>
            <p:ph type="title"/>
          </p:nvPr>
        </p:nvSpPr>
        <p:spPr>
          <a:xfrm>
            <a:off x="952500" y="486459"/>
            <a:ext cx="11099800" cy="2570825"/>
          </a:xfrm>
          <a:prstGeom prst="rect">
            <a:avLst/>
          </a:prstGeom>
        </p:spPr>
        <p:txBody>
          <a:bodyPr/>
          <a:lstStyle/>
          <a:p>
            <a:pPr defTabSz="578358">
              <a:defRPr sz="7919"/>
            </a:pPr>
            <a:r>
              <a:t>Intra-caste marriage </a:t>
            </a:r>
          </a:p>
          <a:p>
            <a:pPr defTabSz="578358">
              <a:defRPr sz="7919"/>
            </a:pPr>
            <a:r>
              <a:t>reproduces caste system</a:t>
            </a:r>
          </a:p>
        </p:txBody>
      </p:sp>
      <p:pic>
        <p:nvPicPr>
          <p:cNvPr id="167" name="Screen Shot 2019-06-08 at 4.10.20 PM.png" descr="Screen Shot 2019-06-08 at 4.10.2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30" y="7843320"/>
            <a:ext cx="6296566" cy="1064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9-06-08 at 4.10.30 PM.png" descr="Screen Shot 2019-06-08 at 4.10.3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81" y="5905808"/>
            <a:ext cx="5273176" cy="890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9-06-08 at 4.10.39 PM.png" descr="Screen Shot 2019-06-08 at 4.10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39" y="3865683"/>
            <a:ext cx="6167947" cy="99289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trong social norms against intercaste marriage…"/>
          <p:cNvSpPr txBox="1">
            <a:spLocks noGrp="1"/>
          </p:cNvSpPr>
          <p:nvPr>
            <p:ph type="body" sz="quarter" idx="1"/>
          </p:nvPr>
        </p:nvSpPr>
        <p:spPr>
          <a:xfrm>
            <a:off x="1160339" y="3942510"/>
            <a:ext cx="4494873" cy="4559533"/>
          </a:xfrm>
          <a:prstGeom prst="rect">
            <a:avLst/>
          </a:prstGeom>
        </p:spPr>
        <p:txBody>
          <a:bodyPr/>
          <a:lstStyle/>
          <a:p>
            <a:r>
              <a:t>Strong social norms against intercaste marriage</a:t>
            </a:r>
          </a:p>
          <a:p>
            <a:r>
              <a:t>Caste boundaries maintained through violence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 advTm="4649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re attitudes towards caste identity chang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Are attitudes towards caste identity changing?</a:t>
            </a:r>
          </a:p>
        </p:txBody>
      </p:sp>
      <p:sp>
        <p:nvSpPr>
          <p:cNvPr id="176" name="Hard to say!  Some survey work has shown change  (Dhar 2013, Goli, Singh, and Sekher 2013; Ray, Chaudhuri, and Sahai 2017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 to say!  Some survey work has shown change </a:t>
            </a:r>
            <a:br/>
            <a:r>
              <a:rPr>
                <a:solidFill>
                  <a:srgbClr val="919191"/>
                </a:solidFill>
              </a:rPr>
              <a:t>(Dhar 2013, Goli, Singh, and Sekher 2013; Ray, Chaudhuri, and Sahai 2017)</a:t>
            </a:r>
            <a:r>
              <a:t> </a:t>
            </a:r>
          </a:p>
          <a:p>
            <a:pPr lvl="1"/>
            <a:r>
              <a:t>Surveys suffer from social desirability bias </a:t>
            </a:r>
            <a:r>
              <a:rPr>
                <a:solidFill>
                  <a:srgbClr val="929292"/>
                </a:solidFill>
              </a:rPr>
              <a:t>(Krumpal 2013)</a:t>
            </a:r>
          </a:p>
          <a:p>
            <a:r>
              <a:t>Audit studies have been tough to scale and account for regional differences </a:t>
            </a:r>
            <a:r>
              <a:rPr>
                <a:solidFill>
                  <a:srgbClr val="929292"/>
                </a:solidFill>
              </a:rPr>
              <a:t>(Banerjee et al. 2013; Ahuja and Ostermann 2016)</a:t>
            </a:r>
          </a:p>
        </p:txBody>
      </p:sp>
      <p:sp>
        <p:nvSpPr>
          <p:cNvPr id="177" name="Slide Number"/>
          <p:cNvSpPr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22696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build="p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280px-Ring_ceremony,_Indian_Hindu_wedding.jpg" descr="1280px-Ring_ceremony,_Indian_Hindu_wedd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7" y="3724280"/>
            <a:ext cx="3081213" cy="463866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kunjan detroja [CC BY-SA 2.0 (https://creativecommons.org/licenses/by-sa/2.0)]"/>
          <p:cNvSpPr txBox="1"/>
          <p:nvPr/>
        </p:nvSpPr>
        <p:spPr>
          <a:xfrm>
            <a:off x="6616807" y="9308642"/>
            <a:ext cx="6448604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>
                <a:solidFill>
                  <a:srgbClr val="5E5E5E"/>
                </a:solidFill>
              </a:defRPr>
            </a:lvl1pPr>
          </a:lstStyle>
          <a:p>
            <a:r>
              <a:rPr dirty="0" err="1"/>
              <a:t>kunjan</a:t>
            </a:r>
            <a:r>
              <a:rPr dirty="0"/>
              <a:t> </a:t>
            </a:r>
            <a:r>
              <a:rPr dirty="0" err="1"/>
              <a:t>detroja</a:t>
            </a:r>
            <a:r>
              <a:rPr dirty="0"/>
              <a:t> [CC BY-SA 2.0 (https://</a:t>
            </a:r>
            <a:r>
              <a:rPr dirty="0" err="1"/>
              <a:t>creativecommons.org</a:t>
            </a:r>
            <a:r>
              <a:rPr dirty="0"/>
              <a:t>/licenses/by-</a:t>
            </a:r>
            <a:r>
              <a:rPr dirty="0" err="1"/>
              <a:t>sa</a:t>
            </a:r>
            <a:r>
              <a:rPr dirty="0"/>
              <a:t>/2.0)]</a:t>
            </a:r>
          </a:p>
        </p:txBody>
      </p:sp>
      <p:sp>
        <p:nvSpPr>
          <p:cNvPr id="183" name="This study: use openness to inter-caste marriage as a proxy for caste attitude"/>
          <p:cNvSpPr/>
          <p:nvPr/>
        </p:nvSpPr>
        <p:spPr>
          <a:xfrm>
            <a:off x="952500" y="752025"/>
            <a:ext cx="11099800" cy="166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362204">
              <a:defRPr sz="496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This study</a:t>
            </a:r>
            <a:r>
              <a:t>: use </a:t>
            </a:r>
            <a:r>
              <a:rPr>
                <a:solidFill>
                  <a:srgbClr val="0096FF"/>
                </a:solidFill>
              </a:rPr>
              <a:t>openness to inter-caste marriage</a:t>
            </a:r>
            <a:r>
              <a:t> as a proxy for caste attitude</a:t>
            </a:r>
          </a:p>
        </p:txBody>
      </p:sp>
      <p:sp>
        <p:nvSpPr>
          <p:cNvPr id="184" name="RQ1: Are there differences in openness to intercaste marriage when individuals choose their spouse, as opposed to their family?…"/>
          <p:cNvSpPr txBox="1">
            <a:spLocks noGrp="1"/>
          </p:cNvSpPr>
          <p:nvPr>
            <p:ph type="body" sz="half" idx="1"/>
          </p:nvPr>
        </p:nvSpPr>
        <p:spPr>
          <a:xfrm>
            <a:off x="4362315" y="3362621"/>
            <a:ext cx="8416307" cy="59242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RQ1</a:t>
            </a:r>
            <a:r>
              <a:rPr dirty="0"/>
              <a:t>: Are there differences in openness to </a:t>
            </a:r>
            <a:r>
              <a:rPr dirty="0" err="1"/>
              <a:t>intercaste</a:t>
            </a:r>
            <a:r>
              <a:rPr dirty="0"/>
              <a:t> marriage when individuals </a:t>
            </a:r>
            <a:r>
              <a:rPr lang="en-US" dirty="0"/>
              <a:t>have more agency in </a:t>
            </a:r>
            <a:r>
              <a:rPr dirty="0"/>
              <a:t>choos</a:t>
            </a:r>
            <a:r>
              <a:rPr lang="en-US" dirty="0"/>
              <a:t>ing</a:t>
            </a:r>
            <a:r>
              <a:rPr dirty="0"/>
              <a:t> their spouse?</a:t>
            </a:r>
          </a:p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endParaRPr dirty="0"/>
          </a:p>
          <a:p>
            <a:pPr marL="0" indent="0" defTabSz="578358">
              <a:spcBef>
                <a:spcPts val="500"/>
              </a:spcBef>
              <a:buSzTx/>
              <a:buNone/>
              <a:defRPr sz="3959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RQ2</a:t>
            </a:r>
            <a:r>
              <a:rPr dirty="0"/>
              <a:t>: If not caste, what attributes do individuals who are open to </a:t>
            </a:r>
            <a:r>
              <a:rPr dirty="0" err="1"/>
              <a:t>intercaste</a:t>
            </a:r>
            <a:r>
              <a:rPr dirty="0"/>
              <a:t> marriage prefer in a spouse?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4077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812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nalyzing a large dataset of matrimonial profi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Analyzing a large dataset of matrimonial profiles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496" y="2781860"/>
            <a:ext cx="7206762" cy="669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65" y="2525402"/>
            <a:ext cx="2524698" cy="109946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"/>
          <p:cNvSpPr/>
          <p:nvPr/>
        </p:nvSpPr>
        <p:spPr>
          <a:xfrm>
            <a:off x="2105069" y="7328015"/>
            <a:ext cx="5300216" cy="450268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Default is not open to intercaste marriage"/>
          <p:cNvSpPr txBox="1"/>
          <p:nvPr/>
        </p:nvSpPr>
        <p:spPr>
          <a:xfrm>
            <a:off x="7661987" y="6950180"/>
            <a:ext cx="474388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Default is</a:t>
            </a:r>
            <a:r>
              <a:rPr>
                <a:solidFill>
                  <a:srgbClr val="0096FF"/>
                </a:solidFill>
              </a:rPr>
              <a:t> </a:t>
            </a:r>
            <a:r>
              <a:rPr i="1">
                <a:solidFill>
                  <a:srgbClr val="009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>
                <a:solidFill>
                  <a:srgbClr val="0096FF"/>
                </a:solidFill>
              </a:rPr>
              <a:t> </a:t>
            </a:r>
            <a:r>
              <a:rPr i="1">
                <a:solidFill>
                  <a:srgbClr val="009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</a:t>
            </a:r>
            <a:r>
              <a:rPr>
                <a:solidFill>
                  <a:srgbClr val="0096FF"/>
                </a:solidFill>
              </a:rPr>
              <a:t> </a:t>
            </a:r>
            <a:r>
              <a:t>to intercaste marriage</a:t>
            </a:r>
          </a:p>
        </p:txBody>
      </p:sp>
      <p:sp>
        <p:nvSpPr>
          <p:cNvPr id="201" name="Rectangle"/>
          <p:cNvSpPr/>
          <p:nvPr/>
        </p:nvSpPr>
        <p:spPr>
          <a:xfrm>
            <a:off x="2128206" y="5949155"/>
            <a:ext cx="5253942" cy="596339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Arrow"/>
          <p:cNvSpPr/>
          <p:nvPr/>
        </p:nvSpPr>
        <p:spPr>
          <a:xfrm>
            <a:off x="527218" y="5886369"/>
            <a:ext cx="1432782" cy="684526"/>
          </a:xfrm>
          <a:prstGeom prst="rightArrow">
            <a:avLst>
              <a:gd name="adj1" fmla="val 32000"/>
              <a:gd name="adj2" fmla="val 1187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Arrow"/>
          <p:cNvSpPr/>
          <p:nvPr/>
        </p:nvSpPr>
        <p:spPr>
          <a:xfrm>
            <a:off x="527218" y="7210886"/>
            <a:ext cx="1432782" cy="684526"/>
          </a:xfrm>
          <a:prstGeom prst="rightArrow">
            <a:avLst>
              <a:gd name="adj1" fmla="val 32000"/>
              <a:gd name="adj2" fmla="val 1187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" name="Caste name"/>
          <p:cNvSpPr txBox="1"/>
          <p:nvPr/>
        </p:nvSpPr>
        <p:spPr>
          <a:xfrm>
            <a:off x="7550354" y="5905062"/>
            <a:ext cx="304817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Caste name</a:t>
            </a:r>
          </a:p>
        </p:txBody>
      </p:sp>
      <p:sp>
        <p:nvSpPr>
          <p:cNvPr id="205" name="Slide Number"/>
          <p:cNvSpPr>
            <a:spLocks noGrp="1"/>
          </p:cNvSpPr>
          <p:nvPr>
            <p:ph type="sldNum" sz="quarter" idx="2"/>
          </p:nvPr>
        </p:nvSpPr>
        <p:spPr>
          <a:xfrm>
            <a:off x="6390810" y="9296400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6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 spd="med" advTm="75693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5" animBg="1" advAuto="0"/>
      <p:bldP spid="200" grpId="4" animBg="1" advAuto="0"/>
      <p:bldP spid="201" grpId="3" animBg="1" advAuto="0"/>
      <p:bldP spid="202" grpId="1" animBg="1" advAuto="0"/>
      <p:bldP spid="203" grpId="6" animBg="1" advAuto="0"/>
      <p:bldP spid="204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adi profiles are rich in detai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Shaadi profiles are rich in details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133" y="2652418"/>
            <a:ext cx="8156934" cy="6643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Number"/>
          <p:cNvSpPr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2" name="Rectangle"/>
          <p:cNvSpPr/>
          <p:nvPr/>
        </p:nvSpPr>
        <p:spPr>
          <a:xfrm>
            <a:off x="1354666" y="4021666"/>
            <a:ext cx="8415868" cy="1295136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1387673" y="6895372"/>
            <a:ext cx="8349854" cy="772584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Education"/>
          <p:cNvSpPr txBox="1"/>
          <p:nvPr/>
        </p:nvSpPr>
        <p:spPr>
          <a:xfrm>
            <a:off x="9937954" y="4345665"/>
            <a:ext cx="304817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Education</a:t>
            </a:r>
          </a:p>
        </p:txBody>
      </p:sp>
      <p:sp>
        <p:nvSpPr>
          <p:cNvPr id="215" name="Income"/>
          <p:cNvSpPr txBox="1"/>
          <p:nvPr/>
        </p:nvSpPr>
        <p:spPr>
          <a:xfrm>
            <a:off x="9937954" y="6958095"/>
            <a:ext cx="304817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Income</a:t>
            </a:r>
          </a:p>
        </p:txBody>
      </p:sp>
      <p:sp>
        <p:nvSpPr>
          <p:cNvPr id="216" name="Arrow"/>
          <p:cNvSpPr/>
          <p:nvPr/>
        </p:nvSpPr>
        <p:spPr>
          <a:xfrm>
            <a:off x="53085" y="4423016"/>
            <a:ext cx="1134161" cy="492437"/>
          </a:xfrm>
          <a:prstGeom prst="rightArrow">
            <a:avLst>
              <a:gd name="adj1" fmla="val 32000"/>
              <a:gd name="adj2" fmla="val 1650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Arrow"/>
          <p:cNvSpPr/>
          <p:nvPr/>
        </p:nvSpPr>
        <p:spPr>
          <a:xfrm>
            <a:off x="53085" y="7035445"/>
            <a:ext cx="1134161" cy="492438"/>
          </a:xfrm>
          <a:prstGeom prst="rightArrow">
            <a:avLst>
              <a:gd name="adj1" fmla="val 32000"/>
              <a:gd name="adj2" fmla="val 1650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p:transition spd="med" advTm="13228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  <p:bldP spid="213" grpId="4" animBg="1" advAuto="0"/>
      <p:bldP spid="214" grpId="3" animBg="1" advAuto="0"/>
      <p:bldP spid="215" grpId="6" animBg="1" advAuto="0"/>
      <p:bldP spid="216" grpId="2" animBg="1" advAuto="0"/>
      <p:bldP spid="217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an describe yourself and who you’re looking f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Can describe yourself and who you’re looking for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61" y="2734939"/>
            <a:ext cx="10569097" cy="709130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 advTm="674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rcRect b="19020"/>
          <a:stretch>
            <a:fillRect/>
          </a:stretch>
        </p:blipFill>
        <p:spPr>
          <a:xfrm>
            <a:off x="1342556" y="2489128"/>
            <a:ext cx="10319688" cy="477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rcRect l="26403" t="30204" r="30333" b="30204"/>
          <a:stretch>
            <a:fillRect/>
          </a:stretch>
        </p:blipFill>
        <p:spPr>
          <a:xfrm>
            <a:off x="4067296" y="4270282"/>
            <a:ext cx="4464676" cy="233465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Line"/>
          <p:cNvSpPr/>
          <p:nvPr/>
        </p:nvSpPr>
        <p:spPr>
          <a:xfrm flipV="1">
            <a:off x="4918230" y="6293822"/>
            <a:ext cx="1" cy="12700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V="1">
            <a:off x="7544984" y="6293822"/>
            <a:ext cx="1" cy="12700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1" name="They can also post their own profiles"/>
          <p:cNvSpPr txBox="1"/>
          <p:nvPr/>
        </p:nvSpPr>
        <p:spPr>
          <a:xfrm>
            <a:off x="2651719" y="7741692"/>
            <a:ext cx="729599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They can also post their own profiles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1423593" y="1009930"/>
            <a:ext cx="10157614" cy="2490036"/>
            <a:chOff x="-995324" y="0"/>
            <a:chExt cx="10157612" cy="2490034"/>
          </a:xfrm>
        </p:grpSpPr>
        <p:sp>
          <p:nvSpPr>
            <p:cNvPr id="242" name="Line"/>
            <p:cNvSpPr/>
            <p:nvPr/>
          </p:nvSpPr>
          <p:spPr>
            <a:xfrm flipH="1">
              <a:off x="2880548" y="747226"/>
              <a:ext cx="1" cy="105410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…and family members can also post for the couple"/>
            <p:cNvSpPr txBox="1"/>
            <p:nvPr/>
          </p:nvSpPr>
          <p:spPr>
            <a:xfrm>
              <a:off x="-995325" y="0"/>
              <a:ext cx="10157614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…and family members can also post for the couple</a:t>
              </a:r>
            </a:p>
          </p:txBody>
        </p:sp>
        <p:sp>
          <p:nvSpPr>
            <p:cNvPr id="244" name="Line"/>
            <p:cNvSpPr/>
            <p:nvPr/>
          </p:nvSpPr>
          <p:spPr>
            <a:xfrm flipH="1">
              <a:off x="1834194" y="747226"/>
              <a:ext cx="1" cy="137653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5661155" y="747226"/>
              <a:ext cx="1" cy="1376533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4385502" y="747226"/>
              <a:ext cx="1" cy="105410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6936809" y="747226"/>
              <a:ext cx="1" cy="1742809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 flipH="1">
              <a:off x="865440" y="747226"/>
              <a:ext cx="1" cy="118164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50" name="Still from movie Dilwale Dulhania Le Jayenge"/>
          <p:cNvSpPr txBox="1"/>
          <p:nvPr/>
        </p:nvSpPr>
        <p:spPr>
          <a:xfrm>
            <a:off x="9454432" y="9336935"/>
            <a:ext cx="346237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000"/>
              </a:lnSpc>
              <a:defRPr sz="1400" b="0">
                <a:latin typeface="Times"/>
                <a:ea typeface="Times"/>
                <a:cs typeface="Times"/>
                <a:sym typeface="Times"/>
              </a:defRPr>
            </a:pPr>
            <a:r>
              <a:t>Still from movie </a:t>
            </a:r>
            <a:r>
              <a:rPr i="1"/>
              <a:t>Dilwale Dulhania Le Jayenge</a:t>
            </a:r>
          </a:p>
        </p:txBody>
      </p:sp>
      <p:sp>
        <p:nvSpPr>
          <p:cNvPr id="2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  <p:custDataLst>
      <p:tags r:id="rId1"/>
    </p:custDataLst>
  </p:cSld>
  <p:clrMapOvr>
    <a:masterClrMapping/>
  </p:clrMapOvr>
  <p:transition spd="med" advTm="18789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9" grpId="2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0.6|0.4|0.4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2|0.6|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0.2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|2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9|1.1|1.4|1.5|1.4|0.7|2.1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0.6|4|2|6.1|1.5|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8.1|13.2|9.2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1246</Words>
  <Application>Microsoft Macintosh PowerPoint</Application>
  <PresentationFormat>Custom</PresentationFormat>
  <Paragraphs>316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Apple Color Emoji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White</vt:lpstr>
      <vt:lpstr>Smart, Responsible, and Upper Caste Only:  Understanding Caste Attitudes through Large-Scale Analysis of Matrimonial Profiles</vt:lpstr>
      <vt:lpstr>Caste Discrimination</vt:lpstr>
      <vt:lpstr>Intra-caste marriage  reproduces caste system</vt:lpstr>
      <vt:lpstr>Are attitudes towards caste identity changing?</vt:lpstr>
      <vt:lpstr>PowerPoint Presentation</vt:lpstr>
      <vt:lpstr>Analyzing a large dataset of matrimonial profiles</vt:lpstr>
      <vt:lpstr>Shaadi profiles are rich in details</vt:lpstr>
      <vt:lpstr>Can describe yourself and who you’re looking for</vt:lpstr>
      <vt:lpstr>PowerPoint Presentation</vt:lpstr>
      <vt:lpstr>Ethical considerations</vt:lpstr>
      <vt:lpstr>313K matrimonial profiles</vt:lpstr>
      <vt:lpstr>Higher-status castes are slightly overrepresented on Shaadi</vt:lpstr>
      <vt:lpstr>Research Questions</vt:lpstr>
      <vt:lpstr>Compare family-posted profiles to self-posted profiles through matching</vt:lpstr>
      <vt:lpstr>People who self post are more open than their counterparts whose family posts</vt:lpstr>
      <vt:lpstr>Quantify the factors associated with openness using a mixed-effect model</vt:lpstr>
      <vt:lpstr>What factors are associated with openness in self-posted profiles?</vt:lpstr>
      <vt:lpstr>How do self-posted versus family-posted compare?</vt:lpstr>
      <vt:lpstr>Research Questions</vt:lpstr>
      <vt:lpstr>Partner preference statements</vt:lpstr>
      <vt:lpstr>Theory suggests mate-selection is driven by multiple attributes</vt:lpstr>
      <vt:lpstr>Does increased openness to intercaste marriage signal a shift in which attributes are desired in a spouse?</vt:lpstr>
      <vt:lpstr>Research Questions</vt:lpstr>
      <vt:lpstr>Summary</vt:lpstr>
      <vt:lpstr>US-based diaspora are substantially less open than their Indian counterparts</vt:lpstr>
      <vt:lpstr>Caste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Smart, Responsible, and Upper Caste Only:  Understanding Caste Attitudes through Large-Scale Analysis of Matrimonial Profiles</dc:title>
  <cp:lastModifiedBy>Rajadesingan, Ashwin</cp:lastModifiedBy>
  <cp:revision>29</cp:revision>
  <dcterms:modified xsi:type="dcterms:W3CDTF">2019-07-02T04:18:08Z</dcterms:modified>
</cp:coreProperties>
</file>